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6" r:id="rId2"/>
  </p:sldMasterIdLst>
  <p:notesMasterIdLst>
    <p:notesMasterId r:id="rId23"/>
  </p:notesMasterIdLst>
  <p:sldIdLst>
    <p:sldId id="371" r:id="rId3"/>
    <p:sldId id="487" r:id="rId4"/>
    <p:sldId id="467" r:id="rId5"/>
    <p:sldId id="488" r:id="rId6"/>
    <p:sldId id="489" r:id="rId7"/>
    <p:sldId id="490" r:id="rId8"/>
    <p:sldId id="491" r:id="rId9"/>
    <p:sldId id="492" r:id="rId10"/>
    <p:sldId id="493" r:id="rId11"/>
    <p:sldId id="494" r:id="rId12"/>
    <p:sldId id="495" r:id="rId13"/>
    <p:sldId id="496" r:id="rId14"/>
    <p:sldId id="497" r:id="rId15"/>
    <p:sldId id="498" r:id="rId16"/>
    <p:sldId id="499" r:id="rId17"/>
    <p:sldId id="500" r:id="rId18"/>
    <p:sldId id="501" r:id="rId19"/>
    <p:sldId id="502" r:id="rId20"/>
    <p:sldId id="503" r:id="rId21"/>
    <p:sldId id="510" r:id="rId22"/>
  </p:sldIdLst>
  <p:sldSz cx="9144000" cy="5143500" type="screen16x9"/>
  <p:notesSz cx="7102475" cy="9388475"/>
  <p:embeddedFontLst>
    <p:embeddedFont>
      <p:font typeface="Bahiana" panose="020B0604020202020204" charset="0"/>
      <p:regular r:id="rId24"/>
    </p:embeddedFont>
    <p:embeddedFont>
      <p:font typeface="Staatliches" pitchFamily="2" charset="0"/>
      <p:regular r:id="rId25"/>
    </p:embeddedFont>
    <p:embeddedFont>
      <p:font typeface="Staatliches Regular" charset="0"/>
      <p:regular r:id="rId26"/>
    </p:embeddedFont>
    <p:embeddedFont>
      <p:font typeface="Trade Gothic Next Cond" panose="020B05060403030200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1105">
          <p15:clr>
            <a:srgbClr val="9AA0A6"/>
          </p15:clr>
        </p15:guide>
        <p15:guide id="3" pos="694">
          <p15:clr>
            <a:srgbClr val="9AA0A6"/>
          </p15:clr>
        </p15:guide>
        <p15:guide id="4" orient="horz">
          <p15:clr>
            <a:srgbClr val="A4A3A4"/>
          </p15:clr>
        </p15:guide>
        <p15:guide id="5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3" roundtripDataSignature="AMtx7mgm10W4AxiJgFu/2R8j4eaSMHQm6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20BA86-2CFA-757B-FDA8-369AEDE77B54}" name="Dawn Stein" initials="DS" userId="473abb439280dfc9" providerId="Windows Live"/>
  <p188:author id="{3962988D-DC9F-787D-3E96-5E104415040E}" name="Jared Feuer" initials="JF" userId="S::Jared.feuer@movementforward.org::0faea17a-70ea-44f1-9a42-b1e613bb7a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F6C156"/>
    <a:srgbClr val="86B4E1"/>
    <a:srgbClr val="FAE0AA"/>
    <a:srgbClr val="C0D2E3"/>
    <a:srgbClr val="0E4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2"/>
    <p:restoredTop sz="94702" autoAdjust="0"/>
  </p:normalViewPr>
  <p:slideViewPr>
    <p:cSldViewPr snapToGrid="0">
      <p:cViewPr varScale="1">
        <p:scale>
          <a:sx n="135" d="100"/>
          <a:sy n="135" d="100"/>
        </p:scale>
        <p:origin x="768" y="96"/>
      </p:cViewPr>
      <p:guideLst>
        <p:guide pos="2880"/>
        <p:guide orient="horz" pos="1105"/>
        <p:guide pos="694"/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21" Type="http://schemas.openxmlformats.org/officeDocument/2006/relationships/slide" Target="slides/slide19.xml"/><Relationship Id="rId63" Type="http://schemas.openxmlformats.org/officeDocument/2006/relationships/font" Target="fonts/font150.fntdata"/><Relationship Id="rId68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6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64" Type="http://schemas.openxmlformats.org/officeDocument/2006/relationships/presProps" Target="presProps.xml"/><Relationship Id="rId69" Type="http://customschemas.google.com/relationships/presentationmetadata" Target="meta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706438"/>
            <a:ext cx="6254750" cy="3517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248" y="4459530"/>
            <a:ext cx="5681980" cy="422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446" tIns="94446" rIns="94446" bIns="94446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6438"/>
            <a:ext cx="6254750" cy="3517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1" name="Google Shape;531;p19:notes"/>
          <p:cNvSpPr txBox="1">
            <a:spLocks noGrp="1"/>
          </p:cNvSpPr>
          <p:nvPr>
            <p:ph type="body" idx="1"/>
          </p:nvPr>
        </p:nvSpPr>
        <p:spPr>
          <a:xfrm>
            <a:off x="710248" y="4459530"/>
            <a:ext cx="5681980" cy="422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446" tIns="94446" rIns="94446" bIns="94446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952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;p5">
            <a:extLst>
              <a:ext uri="{FF2B5EF4-FFF2-40B4-BE49-F238E27FC236}">
                <a16:creationId xmlns:a16="http://schemas.microsoft.com/office/drawing/2014/main" id="{0C56F34E-1C91-8BE0-7A86-B6BFE27E6B54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4122965" y="4676400"/>
            <a:ext cx="5021036" cy="467100"/>
          </a:xfrm>
          <a:prstGeom prst="rect">
            <a:avLst/>
          </a:prstGeom>
        </p:spPr>
        <p:txBody>
          <a:bodyPr spcFirstLastPara="1" wrap="none" lIns="0" tIns="0" rIns="228600" bIns="18288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2400" cap="all" baseline="0">
                <a:solidFill>
                  <a:srgbClr val="F6C156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;p5">
            <a:extLst>
              <a:ext uri="{FF2B5EF4-FFF2-40B4-BE49-F238E27FC236}">
                <a16:creationId xmlns:a16="http://schemas.microsoft.com/office/drawing/2014/main" id="{D7736E6E-8F22-A048-A237-A120F05AC2D1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4122965" y="4676400"/>
            <a:ext cx="5021036" cy="467100"/>
          </a:xfrm>
          <a:prstGeom prst="rect">
            <a:avLst/>
          </a:prstGeom>
        </p:spPr>
        <p:txBody>
          <a:bodyPr spcFirstLastPara="1" wrap="none" lIns="0" tIns="0" rIns="228600" bIns="18288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2400" cap="all" baseline="0">
                <a:solidFill>
                  <a:srgbClr val="F6C156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0259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;p5">
            <a:extLst>
              <a:ext uri="{FF2B5EF4-FFF2-40B4-BE49-F238E27FC236}">
                <a16:creationId xmlns:a16="http://schemas.microsoft.com/office/drawing/2014/main" id="{8DE628C7-3F65-8202-63F8-735446CFF8BD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4122965" y="4676400"/>
            <a:ext cx="5021036" cy="467100"/>
          </a:xfrm>
          <a:prstGeom prst="rect">
            <a:avLst/>
          </a:prstGeom>
        </p:spPr>
        <p:txBody>
          <a:bodyPr spcFirstLastPara="1" wrap="none" lIns="0" tIns="0" rIns="228600" bIns="18288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2400" cap="all" baseline="0">
                <a:solidFill>
                  <a:srgbClr val="F6C156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512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 txBox="1">
            <a:spLocks noGrp="1"/>
          </p:cNvSpPr>
          <p:nvPr>
            <p:ph type="title"/>
          </p:nvPr>
        </p:nvSpPr>
        <p:spPr>
          <a:xfrm>
            <a:off x="628650" y="1716374"/>
            <a:ext cx="7886700" cy="2218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821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532899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 xmlns:mv="urn:schemas-microsoft-com:mac:vml">
      <p:transition advClick="0"/>
    </mc:Fallback>
  </mc:AlternateContent>
  <p:hf hdr="0" ftr="0" dt="0"/>
  <p:txStyles>
    <p:titleStyle>
      <a:lvl1pPr algn="ctr" defTabSz="685709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709" rtl="0" eaLnBrk="1" latinLnBrk="0" hangingPunct="1">
        <a:lnSpc>
          <a:spcPct val="130000"/>
        </a:lnSpc>
        <a:spcBef>
          <a:spcPts val="600"/>
        </a:spcBef>
        <a:buFontTx/>
        <a:buNone/>
        <a:defRPr sz="1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855" indent="0" algn="l" defTabSz="685709" rtl="0" eaLnBrk="1" latinLnBrk="0" hangingPunct="1">
        <a:lnSpc>
          <a:spcPct val="90000"/>
        </a:lnSpc>
        <a:spcBef>
          <a:spcPts val="375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9" indent="0" algn="l" defTabSz="685709" rtl="0" eaLnBrk="1" latinLnBrk="0" hangingPunct="1">
        <a:lnSpc>
          <a:spcPct val="90000"/>
        </a:lnSpc>
        <a:spcBef>
          <a:spcPts val="375"/>
        </a:spcBef>
        <a:buFontTx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3" indent="0" algn="l" defTabSz="685709" rtl="0" eaLnBrk="1" latinLnBrk="0" hangingPunct="1">
        <a:lnSpc>
          <a:spcPct val="90000"/>
        </a:lnSpc>
        <a:spcBef>
          <a:spcPts val="375"/>
        </a:spcBef>
        <a:buFontTx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8" indent="0" algn="l" defTabSz="685709" rtl="0" eaLnBrk="1" latinLnBrk="0" hangingPunct="1">
        <a:lnSpc>
          <a:spcPct val="90000"/>
        </a:lnSpc>
        <a:spcBef>
          <a:spcPts val="375"/>
        </a:spcBef>
        <a:buFontTx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99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53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07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62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5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9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3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7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2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6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3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137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A165F84-C134-A8AE-4C37-BD444D1D40EA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The toolkit</a:t>
            </a:r>
          </a:p>
        </p:txBody>
      </p:sp>
      <p:sp>
        <p:nvSpPr>
          <p:cNvPr id="3" name="Google Shape;210;p18">
            <a:extLst>
              <a:ext uri="{FF2B5EF4-FFF2-40B4-BE49-F238E27FC236}">
                <a16:creationId xmlns:a16="http://schemas.microsoft.com/office/drawing/2014/main" id="{C3934E93-E226-19EF-A550-942A58C699FF}"/>
              </a:ext>
            </a:extLst>
          </p:cNvPr>
          <p:cNvSpPr txBox="1"/>
          <p:nvPr/>
        </p:nvSpPr>
        <p:spPr>
          <a:xfrm>
            <a:off x="3876223" y="1060605"/>
            <a:ext cx="5046436" cy="2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37160" rIns="91425" bIns="137160" anchor="t" anchorCtr="0">
            <a:spAutoFit/>
          </a:bodyPr>
          <a:lstStyle/>
          <a:p>
            <a:pPr marL="137160" marR="0" lvl="0" indent="-1371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sym typeface="Arial"/>
              </a:rPr>
              <a:t>30 Sample Activities (10 Quick, 20 Full)</a:t>
            </a:r>
            <a:endParaRPr sz="14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sym typeface="Arial"/>
              </a:rPr>
              <a:t>Each Full Activity Includes: </a:t>
            </a:r>
            <a:br>
              <a:rPr lang="en-US" sz="1400" b="0" i="0" u="none" strike="noStrike" cap="none" dirty="0">
                <a:solidFill>
                  <a:srgbClr val="000000"/>
                </a:solidFill>
                <a:sym typeface="Arial"/>
              </a:rPr>
            </a:br>
            <a:r>
              <a:rPr lang="en-US" sz="1400" b="0" i="1" u="none" strike="noStrike" cap="none" dirty="0">
                <a:solidFill>
                  <a:srgbClr val="000000"/>
                </a:solidFill>
                <a:sym typeface="Arial"/>
              </a:rPr>
              <a:t>Overview, Materials Needed, Location Needed, </a:t>
            </a:r>
            <a:br>
              <a:rPr lang="en-US" sz="1400" b="0" i="1" u="none" strike="noStrike" cap="none" dirty="0">
                <a:solidFill>
                  <a:srgbClr val="000000"/>
                </a:solidFill>
                <a:sym typeface="Arial"/>
              </a:rPr>
            </a:br>
            <a:r>
              <a:rPr lang="en-US" sz="1400" b="0" i="1" u="none" strike="noStrike" cap="none" dirty="0">
                <a:solidFill>
                  <a:srgbClr val="000000"/>
                </a:solidFill>
                <a:sym typeface="Arial"/>
              </a:rPr>
              <a:t>Role for Law Enforcement Agency, Role for House of Worship, How to Create Connections, Planning Timeline, “Day Of” Steps, Virtual Option </a:t>
            </a:r>
            <a:endParaRPr sz="1400" b="0" i="1" u="none" strike="noStrike" cap="none" dirty="0">
              <a:solidFill>
                <a:srgbClr val="000000"/>
              </a:solidFill>
              <a:sym typeface="Arial"/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sym typeface="Arial"/>
              </a:rPr>
              <a:t>Getting Started, Planning, and Wrap-Up Checklists</a:t>
            </a:r>
            <a:endParaRPr sz="14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sym typeface="Arial"/>
              </a:rPr>
              <a:t>Sample Scripts to Reach Out to Potential Co-Hosts</a:t>
            </a:r>
            <a:endParaRPr sz="14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sym typeface="Arial"/>
              </a:rPr>
              <a:t>Sample Media Advisory</a:t>
            </a:r>
            <a:endParaRPr sz="14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sym typeface="Arial"/>
              </a:rPr>
              <a:t>Frequently Asked Questions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ED5B6-7EC4-BED5-F877-C8624B03E3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437577">
            <a:off x="563289" y="499257"/>
            <a:ext cx="2865504" cy="3708299"/>
          </a:xfrm>
          <a:prstGeom prst="rect">
            <a:avLst/>
          </a:prstGeom>
          <a:solidFill>
            <a:srgbClr val="FBFBFB"/>
          </a:solidFill>
          <a:ln>
            <a:noFill/>
          </a:ln>
          <a:effectLst>
            <a:outerShdw blurRad="190500" dist="38100" dir="2700000" algn="tl" rotWithShape="0">
              <a:srgbClr val="333333">
                <a:alpha val="8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0760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DFCDDE3-D8A7-80B5-03DA-4A4C4096D6A6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Sample activities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BB0779-C026-0B97-B457-2DE0F6AF08F0}"/>
              </a:ext>
            </a:extLst>
          </p:cNvPr>
          <p:cNvSpPr txBox="1"/>
          <p:nvPr/>
        </p:nvSpPr>
        <p:spPr>
          <a:xfrm>
            <a:off x="441665" y="389430"/>
            <a:ext cx="745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kern="1200" dirty="0">
                <a:solidFill>
                  <a:srgbClr val="C0D2E3"/>
                </a:solidFill>
                <a:latin typeface="Staatliches Regular"/>
                <a:cs typeface="Staatliches Regular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BB126B-7E81-2AC0-322B-138DD65288A0}"/>
              </a:ext>
            </a:extLst>
          </p:cNvPr>
          <p:cNvSpPr txBox="1"/>
          <p:nvPr/>
        </p:nvSpPr>
        <p:spPr>
          <a:xfrm>
            <a:off x="2747249" y="389430"/>
            <a:ext cx="745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kern="1200" dirty="0">
                <a:solidFill>
                  <a:srgbClr val="C0D2E3"/>
                </a:solidFill>
                <a:latin typeface="Staatliches Regular"/>
                <a:cs typeface="Staatliches Regular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81B888-041E-536C-7265-0F357D615B45}"/>
              </a:ext>
            </a:extLst>
          </p:cNvPr>
          <p:cNvSpPr txBox="1"/>
          <p:nvPr/>
        </p:nvSpPr>
        <p:spPr>
          <a:xfrm>
            <a:off x="4880358" y="389430"/>
            <a:ext cx="745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kern="1200" dirty="0">
                <a:solidFill>
                  <a:srgbClr val="C0D2E3"/>
                </a:solidFill>
                <a:latin typeface="Staatliches Regular"/>
                <a:cs typeface="Staatliches Regular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445353-7C2E-EDD6-32D4-91B4C9A25C6F}"/>
              </a:ext>
            </a:extLst>
          </p:cNvPr>
          <p:cNvSpPr txBox="1"/>
          <p:nvPr/>
        </p:nvSpPr>
        <p:spPr>
          <a:xfrm>
            <a:off x="7119978" y="389430"/>
            <a:ext cx="745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kern="1200" dirty="0">
                <a:solidFill>
                  <a:srgbClr val="C0D2E3"/>
                </a:solidFill>
                <a:latin typeface="Staatliches Regular"/>
                <a:cs typeface="Staatliches Regular"/>
              </a:rPr>
              <a:t>4</a:t>
            </a:r>
          </a:p>
        </p:txBody>
      </p:sp>
      <p:sp>
        <p:nvSpPr>
          <p:cNvPr id="7" name="Google Shape;225;p57">
            <a:extLst>
              <a:ext uri="{FF2B5EF4-FFF2-40B4-BE49-F238E27FC236}">
                <a16:creationId xmlns:a16="http://schemas.microsoft.com/office/drawing/2014/main" id="{F2759EAF-F157-075D-5ECD-21C714C6AB54}"/>
              </a:ext>
            </a:extLst>
          </p:cNvPr>
          <p:cNvSpPr txBox="1"/>
          <p:nvPr/>
        </p:nvSpPr>
        <p:spPr>
          <a:xfrm>
            <a:off x="466825" y="1201444"/>
            <a:ext cx="1949255" cy="2705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E4379"/>
                </a:solidFill>
                <a:latin typeface="Staatliches" pitchFamily="2" charset="0"/>
                <a:sym typeface="Arial"/>
              </a:rPr>
              <a:t>Fostering Dialogue </a:t>
            </a:r>
            <a:br>
              <a:rPr lang="en-US" sz="1800" b="1" i="0" u="none" strike="noStrike" cap="none" dirty="0">
                <a:solidFill>
                  <a:srgbClr val="0E4379"/>
                </a:solidFill>
                <a:latin typeface="Staatliches" pitchFamily="2" charset="0"/>
                <a:sym typeface="Arial"/>
              </a:rPr>
            </a:br>
            <a:r>
              <a:rPr lang="en-US" sz="1800" b="1" i="0" u="none" strike="noStrike" cap="none" dirty="0">
                <a:solidFill>
                  <a:srgbClr val="0E4379"/>
                </a:solidFill>
                <a:latin typeface="Staatliches" pitchFamily="2" charset="0"/>
                <a:sym typeface="Arial"/>
              </a:rPr>
              <a:t>and Understanding</a:t>
            </a:r>
            <a:endParaRPr sz="1800" dirty="0">
              <a:solidFill>
                <a:srgbClr val="0E4379"/>
              </a:solidFill>
              <a:latin typeface="Staatliches" pitchFamily="2" charset="0"/>
            </a:endParaRPr>
          </a:p>
          <a:p>
            <a:pPr marL="0" marR="0" lvl="0" indent="0" algn="l" rtl="0">
              <a:lnSpc>
                <a:spcPts val="15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140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or agency needs to discuss tough issues</a:t>
            </a:r>
            <a:endParaRPr sz="140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Crucial Conversations</a:t>
            </a:r>
            <a:endParaRPr sz="1200" dirty="0"/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Dialogue</a:t>
            </a:r>
            <a:endParaRPr sz="1200" dirty="0"/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Book Discussion</a:t>
            </a:r>
            <a:endParaRPr sz="1200" dirty="0"/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Vigil for Understanding</a:t>
            </a:r>
            <a:endParaRPr sz="1200" dirty="0"/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Peace, Justice, and Unity March</a:t>
            </a:r>
            <a:endParaRPr sz="1200" dirty="0"/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Essay Contest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26;p57">
            <a:extLst>
              <a:ext uri="{FF2B5EF4-FFF2-40B4-BE49-F238E27FC236}">
                <a16:creationId xmlns:a16="http://schemas.microsoft.com/office/drawing/2014/main" id="{B11210EC-2AF9-0E8E-58CA-835B2EF03141}"/>
              </a:ext>
            </a:extLst>
          </p:cNvPr>
          <p:cNvSpPr txBox="1"/>
          <p:nvPr/>
        </p:nvSpPr>
        <p:spPr>
          <a:xfrm>
            <a:off x="7137844" y="1201444"/>
            <a:ext cx="1397665" cy="2544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E4379"/>
                </a:solidFill>
                <a:latin typeface="Staatliches" pitchFamily="2" charset="0"/>
                <a:sym typeface="Arial"/>
              </a:rPr>
              <a:t>Promoting Peace and Safety </a:t>
            </a:r>
            <a:br>
              <a:rPr lang="en-US" sz="1800" b="1" i="0" u="none" strike="noStrike" cap="none" dirty="0">
                <a:solidFill>
                  <a:srgbClr val="0E4379"/>
                </a:solidFill>
                <a:latin typeface="Staatliches" pitchFamily="2" charset="0"/>
                <a:sym typeface="Arial"/>
              </a:rPr>
            </a:br>
            <a:r>
              <a:rPr lang="en-US" sz="1800" b="1" i="0" u="none" strike="noStrike" cap="none" dirty="0">
                <a:solidFill>
                  <a:srgbClr val="0E4379"/>
                </a:solidFill>
                <a:latin typeface="Staatliches" pitchFamily="2" charset="0"/>
                <a:sym typeface="Arial"/>
              </a:rPr>
              <a:t>Through Arts </a:t>
            </a:r>
            <a:br>
              <a:rPr lang="en-US" sz="1800" b="1" i="0" u="none" strike="noStrike" cap="none" dirty="0">
                <a:solidFill>
                  <a:srgbClr val="0E4379"/>
                </a:solidFill>
                <a:latin typeface="Staatliches" pitchFamily="2" charset="0"/>
                <a:sym typeface="Arial"/>
              </a:rPr>
            </a:br>
            <a:r>
              <a:rPr lang="en-US" sz="1800" b="1" i="0" u="none" strike="noStrike" cap="none" dirty="0">
                <a:solidFill>
                  <a:srgbClr val="0E4379"/>
                </a:solidFill>
                <a:latin typeface="Staatliches" pitchFamily="2" charset="0"/>
                <a:sym typeface="Arial"/>
              </a:rPr>
              <a:t>and Culture</a:t>
            </a:r>
            <a:endParaRPr lang="en-US" sz="1800" dirty="0">
              <a:solidFill>
                <a:srgbClr val="0E4379"/>
              </a:solidFill>
              <a:latin typeface="Staatliches" pitchFamily="2" charset="0"/>
            </a:endParaRPr>
          </a:p>
          <a:p>
            <a:pPr marL="0" marR="0" lvl="0" indent="0" algn="l" rtl="0">
              <a:lnSpc>
                <a:spcPts val="15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i="1" dirty="0"/>
              <a:t>The local </a:t>
            </a:r>
            <a:br>
              <a:rPr lang="en-US" i="1" dirty="0"/>
            </a:br>
            <a:r>
              <a:rPr lang="en-US" i="1" dirty="0"/>
              <a:t>arts community </a:t>
            </a:r>
            <a:br>
              <a:rPr lang="en-US" i="1" dirty="0"/>
            </a:br>
            <a:r>
              <a:rPr lang="en-US" i="1" dirty="0"/>
              <a:t>is vibrant</a:t>
            </a:r>
            <a:endParaRPr lang="en-US" sz="140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Music Festival</a:t>
            </a:r>
            <a:endParaRPr lang="en-US" sz="1200" dirty="0"/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 Festival</a:t>
            </a:r>
            <a:endParaRPr lang="en-US" sz="1200" dirty="0"/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Dance Contest</a:t>
            </a:r>
            <a:endParaRPr lang="en-US" sz="1200" dirty="0"/>
          </a:p>
        </p:txBody>
      </p:sp>
      <p:sp>
        <p:nvSpPr>
          <p:cNvPr id="9" name="Google Shape;225;p57">
            <a:extLst>
              <a:ext uri="{FF2B5EF4-FFF2-40B4-BE49-F238E27FC236}">
                <a16:creationId xmlns:a16="http://schemas.microsoft.com/office/drawing/2014/main" id="{20849791-2F31-792C-A862-9C692C87665B}"/>
              </a:ext>
            </a:extLst>
          </p:cNvPr>
          <p:cNvSpPr txBox="1"/>
          <p:nvPr/>
        </p:nvSpPr>
        <p:spPr>
          <a:xfrm>
            <a:off x="2759927" y="1201444"/>
            <a:ext cx="1764986" cy="307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E4379"/>
                </a:solidFill>
                <a:latin typeface="Staatliches" pitchFamily="2" charset="0"/>
                <a:sym typeface="Arial"/>
              </a:rPr>
              <a:t>Cultivating Partnerships and Engagement</a:t>
            </a:r>
            <a:endParaRPr lang="en-US" sz="1800" dirty="0">
              <a:solidFill>
                <a:srgbClr val="0E4379"/>
              </a:solidFill>
              <a:latin typeface="Staatliches" pitchFamily="2" charset="0"/>
            </a:endParaRPr>
          </a:p>
          <a:p>
            <a:pPr marL="0" marR="0" lvl="0" indent="0" algn="l" rtl="0">
              <a:lnSpc>
                <a:spcPts val="15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i="1" dirty="0"/>
              <a:t>Focus is on building collaboration with local leaders</a:t>
            </a:r>
            <a:endParaRPr lang="en-US"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</a:t>
            </a:r>
            <a:b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 Project</a:t>
            </a:r>
            <a:endParaRPr lang="en-US" sz="1200" dirty="0"/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Special Activity: </a:t>
            </a:r>
            <a:b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Host a Blood Drive</a:t>
            </a:r>
            <a:endParaRPr lang="en-US" sz="1200" dirty="0"/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Citizens’ Academy</a:t>
            </a:r>
            <a:endParaRPr lang="en-US" sz="1200" dirty="0"/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</a:t>
            </a:r>
            <a:b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Policing Project</a:t>
            </a:r>
            <a:endParaRPr lang="en-US" sz="1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26;p57">
            <a:extLst>
              <a:ext uri="{FF2B5EF4-FFF2-40B4-BE49-F238E27FC236}">
                <a16:creationId xmlns:a16="http://schemas.microsoft.com/office/drawing/2014/main" id="{DFA16DE8-9475-6B44-D044-9FD7680B8ED9}"/>
              </a:ext>
            </a:extLst>
          </p:cNvPr>
          <p:cNvSpPr txBox="1"/>
          <p:nvPr/>
        </p:nvSpPr>
        <p:spPr>
          <a:xfrm>
            <a:off x="4868760" y="1203801"/>
            <a:ext cx="1925236" cy="314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E4379"/>
                </a:solidFill>
                <a:latin typeface="Staatliches" pitchFamily="2" charset="0"/>
                <a:sym typeface="Arial"/>
              </a:rPr>
              <a:t>Creating Connections</a:t>
            </a:r>
            <a:endParaRPr sz="1800" dirty="0">
              <a:solidFill>
                <a:srgbClr val="0E4379"/>
              </a:solidFill>
              <a:latin typeface="Staatliches" pitchFamily="2" charset="0"/>
            </a:endParaRPr>
          </a:p>
          <a:p>
            <a:pPr marL="0" marR="0" lvl="0" indent="0" algn="l" rtl="0">
              <a:lnSpc>
                <a:spcPts val="15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i="1" dirty="0"/>
              <a:t>Ties are strong or need a light first touch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Picnic/Barbeque</a:t>
            </a:r>
            <a:endParaRPr sz="1200" dirty="0"/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Athletic Event </a:t>
            </a:r>
            <a:b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(including Esports)</a:t>
            </a:r>
            <a:endParaRPr sz="1200" dirty="0"/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Parade</a:t>
            </a:r>
            <a:endParaRPr sz="1200" dirty="0"/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Law Enforcement </a:t>
            </a:r>
            <a:b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 House*</a:t>
            </a:r>
            <a:endParaRPr sz="1200" dirty="0"/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Football Tailgate</a:t>
            </a:r>
            <a:endParaRPr sz="1200" dirty="0"/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Movie Night</a:t>
            </a:r>
            <a:endParaRPr sz="1200" dirty="0"/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Trunk or Treat</a:t>
            </a:r>
            <a:endParaRPr sz="1200" dirty="0"/>
          </a:p>
          <a:p>
            <a:pPr marL="137160" marR="0" lvl="0" indent="-13716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Tag Sale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87166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DFCDDE3-D8A7-80B5-03DA-4A4C4096D6A6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Sample activities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92E6D2-3838-70B1-0C1C-FB59CA380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94"/>
          <a:stretch/>
        </p:blipFill>
        <p:spPr>
          <a:xfrm>
            <a:off x="0" y="0"/>
            <a:ext cx="9144000" cy="43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78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5BAB332-FC55-2C83-7FAD-62C59A3228CA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Core elements of an activity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07748F-FC24-B1C1-1BD3-2AA8E3412233}"/>
              </a:ext>
            </a:extLst>
          </p:cNvPr>
          <p:cNvSpPr txBox="1"/>
          <p:nvPr/>
        </p:nvSpPr>
        <p:spPr>
          <a:xfrm>
            <a:off x="4295916" y="3350387"/>
            <a:ext cx="1395455" cy="618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</a:pPr>
            <a:r>
              <a:rPr lang="en-US" sz="2200" kern="1200" dirty="0">
                <a:solidFill>
                  <a:srgbClr val="0E4379"/>
                </a:solidFill>
                <a:latin typeface="Staatliches Regular"/>
                <a:cs typeface="Staatliches Regular"/>
              </a:rPr>
              <a:t>Community-facing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46433-8088-59B8-252F-11A17493D831}"/>
              </a:ext>
            </a:extLst>
          </p:cNvPr>
          <p:cNvSpPr txBox="1"/>
          <p:nvPr/>
        </p:nvSpPr>
        <p:spPr>
          <a:xfrm>
            <a:off x="4287444" y="2520658"/>
            <a:ext cx="609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kern="1200" dirty="0">
                <a:solidFill>
                  <a:srgbClr val="C0D2E3"/>
                </a:solidFill>
                <a:latin typeface="Staatliches Regular"/>
                <a:cs typeface="Staatliches Regular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18FBF0-DB14-BCBC-6922-10CACA622D83}"/>
              </a:ext>
            </a:extLst>
          </p:cNvPr>
          <p:cNvSpPr txBox="1"/>
          <p:nvPr/>
        </p:nvSpPr>
        <p:spPr>
          <a:xfrm>
            <a:off x="2672606" y="2520658"/>
            <a:ext cx="827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kern="1200" dirty="0">
                <a:solidFill>
                  <a:srgbClr val="C0D2E3"/>
                </a:solidFill>
                <a:latin typeface="Staatliches Regular"/>
                <a:cs typeface="Staatliches Regular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A79D87-9734-10E2-F1F4-9F26F19516B8}"/>
              </a:ext>
            </a:extLst>
          </p:cNvPr>
          <p:cNvSpPr txBox="1"/>
          <p:nvPr/>
        </p:nvSpPr>
        <p:spPr>
          <a:xfrm>
            <a:off x="2661567" y="3350387"/>
            <a:ext cx="1319091" cy="62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</a:pPr>
            <a:r>
              <a:rPr lang="en-US" sz="2200" kern="1200" dirty="0">
                <a:solidFill>
                  <a:srgbClr val="0E4379"/>
                </a:solidFill>
                <a:latin typeface="Staatliches Regular"/>
                <a:cs typeface="Staatliches Regular"/>
              </a:rPr>
              <a:t>Solutions-oriented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98C60-F5CD-1642-AAB5-38A060208794}"/>
              </a:ext>
            </a:extLst>
          </p:cNvPr>
          <p:cNvSpPr txBox="1"/>
          <p:nvPr/>
        </p:nvSpPr>
        <p:spPr>
          <a:xfrm>
            <a:off x="518648" y="3594570"/>
            <a:ext cx="1836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b="1" dirty="0">
                <a:solidFill>
                  <a:srgbClr val="434343"/>
                </a:solidFill>
              </a:rPr>
              <a:t>at least one faith-based or other community organization and your law enforcement agency</a:t>
            </a:r>
            <a:endParaRPr lang="en-US" sz="900" dirty="0">
              <a:solidFill>
                <a:srgbClr val="43434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1C9E5-768E-11F1-6BD9-84A382E6EFD0}"/>
              </a:ext>
            </a:extLst>
          </p:cNvPr>
          <p:cNvSpPr txBox="1"/>
          <p:nvPr/>
        </p:nvSpPr>
        <p:spPr>
          <a:xfrm>
            <a:off x="518649" y="3293235"/>
            <a:ext cx="977356" cy="362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</a:pPr>
            <a:r>
              <a:rPr lang="en-US" sz="2200" kern="1200" dirty="0">
                <a:solidFill>
                  <a:srgbClr val="0E4379"/>
                </a:solidFill>
                <a:latin typeface="Staatliches Regular"/>
                <a:cs typeface="Staatliches Regular"/>
              </a:rPr>
              <a:t>involve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B3B7A-CA0D-5B3C-5ABE-5A9A56EF65F3}"/>
              </a:ext>
            </a:extLst>
          </p:cNvPr>
          <p:cNvSpPr txBox="1"/>
          <p:nvPr/>
        </p:nvSpPr>
        <p:spPr>
          <a:xfrm>
            <a:off x="493902" y="2520658"/>
            <a:ext cx="7456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kern="1200" dirty="0">
                <a:solidFill>
                  <a:srgbClr val="C0D2E3"/>
                </a:solidFill>
                <a:latin typeface="Staatliches Regular"/>
                <a:cs typeface="Staatliches Regular"/>
              </a:rPr>
              <a:t>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398579-21A8-D83D-B16A-D89D50313E97}"/>
              </a:ext>
            </a:extLst>
          </p:cNvPr>
          <p:cNvGrpSpPr/>
          <p:nvPr/>
        </p:nvGrpSpPr>
        <p:grpSpPr>
          <a:xfrm>
            <a:off x="7188435" y="2520658"/>
            <a:ext cx="1429081" cy="1320133"/>
            <a:chOff x="6897623" y="731811"/>
            <a:chExt cx="1429081" cy="132013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470154-A102-498F-3E51-3EAE95666157}"/>
                </a:ext>
              </a:extLst>
            </p:cNvPr>
            <p:cNvSpPr txBox="1"/>
            <p:nvPr/>
          </p:nvSpPr>
          <p:spPr>
            <a:xfrm>
              <a:off x="6910666" y="731811"/>
              <a:ext cx="6924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6000" kern="1200" dirty="0">
                  <a:solidFill>
                    <a:srgbClr val="C0D2E3"/>
                  </a:solidFill>
                  <a:latin typeface="Staatliches Regular"/>
                  <a:cs typeface="Staatliches Regular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3BB3BD-560D-66E7-113E-3645173C1F86}"/>
                </a:ext>
              </a:extLst>
            </p:cNvPr>
            <p:cNvSpPr txBox="1"/>
            <p:nvPr/>
          </p:nvSpPr>
          <p:spPr>
            <a:xfrm>
              <a:off x="6897623" y="1805723"/>
              <a:ext cx="11250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100" b="1" dirty="0">
                  <a:solidFill>
                    <a:srgbClr val="434343"/>
                  </a:solidFill>
                </a:rPr>
                <a:t>and engaging</a:t>
              </a:r>
              <a:endParaRPr lang="en-US" sz="900" dirty="0">
                <a:solidFill>
                  <a:srgbClr val="434343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246829-1CBC-D958-91F3-63F4B974BF3A}"/>
                </a:ext>
              </a:extLst>
            </p:cNvPr>
            <p:cNvSpPr txBox="1"/>
            <p:nvPr/>
          </p:nvSpPr>
          <p:spPr>
            <a:xfrm>
              <a:off x="6897624" y="1561540"/>
              <a:ext cx="1429080" cy="36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000"/>
                </a:lnSpc>
              </a:pPr>
              <a:r>
                <a:rPr lang="en-US" sz="2200" kern="1200" dirty="0">
                  <a:solidFill>
                    <a:srgbClr val="0E4379"/>
                  </a:solidFill>
                  <a:latin typeface="Staatliches Regular"/>
                  <a:cs typeface="Staatliches Regular"/>
                </a:rPr>
                <a:t>interactive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AB49731-AE04-B4EF-7798-78CABA28FF58}"/>
              </a:ext>
            </a:extLst>
          </p:cNvPr>
          <p:cNvSpPr txBox="1"/>
          <p:nvPr/>
        </p:nvSpPr>
        <p:spPr>
          <a:xfrm>
            <a:off x="6011199" y="2520658"/>
            <a:ext cx="692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kern="1200" dirty="0">
                <a:solidFill>
                  <a:srgbClr val="C0D2E3"/>
                </a:solidFill>
                <a:latin typeface="Staatliches Regular"/>
                <a:cs typeface="Staatliches Regular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7B4E4B-3404-E533-8810-B881C2888D3A}"/>
              </a:ext>
            </a:extLst>
          </p:cNvPr>
          <p:cNvSpPr txBox="1"/>
          <p:nvPr/>
        </p:nvSpPr>
        <p:spPr>
          <a:xfrm>
            <a:off x="5998157" y="3594570"/>
            <a:ext cx="883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b="1" dirty="0">
                <a:solidFill>
                  <a:srgbClr val="434343"/>
                </a:solidFill>
              </a:rPr>
              <a:t>for people to partake</a:t>
            </a:r>
            <a:endParaRPr lang="en-US" sz="900" dirty="0">
              <a:solidFill>
                <a:srgbClr val="434343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2EE99D-78C3-27B3-40DD-48B00291A660}"/>
              </a:ext>
            </a:extLst>
          </p:cNvPr>
          <p:cNvSpPr txBox="1"/>
          <p:nvPr/>
        </p:nvSpPr>
        <p:spPr>
          <a:xfrm>
            <a:off x="5998157" y="3293235"/>
            <a:ext cx="705470" cy="362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000"/>
              </a:lnSpc>
            </a:pPr>
            <a:r>
              <a:rPr lang="en-US" sz="2200" kern="1200" dirty="0">
                <a:solidFill>
                  <a:srgbClr val="0E4379"/>
                </a:solidFill>
                <a:latin typeface="Staatliches Regular"/>
                <a:cs typeface="Staatliches Regular"/>
              </a:rPr>
              <a:t>easy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2906FB-C933-97B8-A473-B827E92CC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472"/>
          <a:stretch/>
        </p:blipFill>
        <p:spPr>
          <a:xfrm>
            <a:off x="0" y="0"/>
            <a:ext cx="9144000" cy="2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51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2849A7E-8D4E-38D0-6365-ACF051A6F433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Finding an event</a:t>
            </a:r>
          </a:p>
        </p:txBody>
      </p:sp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0CCAE81-1CF1-FCAB-E2A2-BCE5DCF15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217" y="404192"/>
            <a:ext cx="3661730" cy="3312249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F7595F8-11F0-7A20-F980-DBD166802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70" y="417444"/>
            <a:ext cx="4383973" cy="3952023"/>
          </a:xfrm>
          <a:prstGeom prst="rect">
            <a:avLst/>
          </a:prstGeom>
        </p:spPr>
      </p:pic>
      <p:pic>
        <p:nvPicPr>
          <p:cNvPr id="5" name="Picture 4" descr="A picture containing text, circle, screenshot, map&#10;&#10;Description automatically generated">
            <a:extLst>
              <a:ext uri="{FF2B5EF4-FFF2-40B4-BE49-F238E27FC236}">
                <a16:creationId xmlns:a16="http://schemas.microsoft.com/office/drawing/2014/main" id="{CD6C03F3-711E-721E-405B-6204829D1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661" y="2175142"/>
            <a:ext cx="2517784" cy="2517784"/>
          </a:xfrm>
          <a:prstGeom prst="rect">
            <a:avLst/>
          </a:prstGeom>
          <a:effectLst>
            <a:outerShdw blurRad="1016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8873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906A9D0-5D44-3D0E-F6F6-B0E79022B867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Action steps – top lessons learned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159F02-F8BB-E481-E839-2CFE49145DF2}"/>
              </a:ext>
            </a:extLst>
          </p:cNvPr>
          <p:cNvGrpSpPr/>
          <p:nvPr/>
        </p:nvGrpSpPr>
        <p:grpSpPr>
          <a:xfrm>
            <a:off x="518178" y="1168781"/>
            <a:ext cx="1395339" cy="2291977"/>
            <a:chOff x="518178" y="1168781"/>
            <a:chExt cx="1395339" cy="229197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7AF0FB-2CEA-B722-1811-2ED93D67FAC8}"/>
                </a:ext>
              </a:extLst>
            </p:cNvPr>
            <p:cNvSpPr txBox="1"/>
            <p:nvPr/>
          </p:nvSpPr>
          <p:spPr>
            <a:xfrm>
              <a:off x="518178" y="1168781"/>
              <a:ext cx="745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6000" kern="1200" dirty="0">
                  <a:solidFill>
                    <a:srgbClr val="C0D2E3"/>
                  </a:solidFill>
                  <a:latin typeface="Staatliches Regular"/>
                  <a:cs typeface="Staatliches Regular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5EA6FB-DFAE-4268-7215-2948BF761A6B}"/>
                </a:ext>
              </a:extLst>
            </p:cNvPr>
            <p:cNvSpPr txBox="1"/>
            <p:nvPr/>
          </p:nvSpPr>
          <p:spPr>
            <a:xfrm>
              <a:off x="542925" y="2226509"/>
              <a:ext cx="1370592" cy="123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100" b="1" dirty="0">
                  <a:solidFill>
                    <a:srgbClr val="434343"/>
                  </a:solidFill>
                </a:rPr>
                <a:t>your events early. You can finalize details later.</a:t>
              </a:r>
              <a:endParaRPr lang="en-US" sz="1000" dirty="0">
                <a:solidFill>
                  <a:srgbClr val="434343"/>
                </a:solidFill>
              </a:endParaRPr>
            </a:p>
            <a:p>
              <a:pPr>
                <a:lnSpc>
                  <a:spcPts val="1200"/>
                </a:lnSpc>
                <a:spcBef>
                  <a:spcPts val="600"/>
                </a:spcBef>
              </a:pPr>
              <a:r>
                <a:rPr lang="en-US" sz="900" i="1" dirty="0">
                  <a:solidFill>
                    <a:srgbClr val="434343"/>
                  </a:solidFill>
                </a:rPr>
                <a:t>This allows the </a:t>
              </a:r>
              <a:br>
                <a:rPr lang="en-US" sz="900" i="1" dirty="0">
                  <a:solidFill>
                    <a:srgbClr val="434343"/>
                  </a:solidFill>
                </a:rPr>
              </a:br>
              <a:r>
                <a:rPr lang="en-US" sz="900" i="1" dirty="0">
                  <a:solidFill>
                    <a:srgbClr val="434343"/>
                  </a:solidFill>
                </a:rPr>
                <a:t>national PR team to start promoting your engagements early.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0C99D5-A3B5-221C-B48E-369320B1D5B8}"/>
                </a:ext>
              </a:extLst>
            </p:cNvPr>
            <p:cNvSpPr txBox="1"/>
            <p:nvPr/>
          </p:nvSpPr>
          <p:spPr>
            <a:xfrm>
              <a:off x="542925" y="1998510"/>
              <a:ext cx="1125008" cy="362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000"/>
                </a:lnSpc>
              </a:pPr>
              <a:r>
                <a:rPr lang="en-US" sz="2200" kern="1200" dirty="0">
                  <a:solidFill>
                    <a:srgbClr val="0E4379"/>
                  </a:solidFill>
                  <a:latin typeface="Staatliches Regular"/>
                  <a:cs typeface="Staatliches Regular"/>
                </a:rPr>
                <a:t>POST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417F4B0-87DE-EEE5-1AF1-0DBDE7A438FF}"/>
              </a:ext>
            </a:extLst>
          </p:cNvPr>
          <p:cNvGrpSpPr/>
          <p:nvPr/>
        </p:nvGrpSpPr>
        <p:grpSpPr>
          <a:xfrm>
            <a:off x="2185161" y="1168781"/>
            <a:ext cx="1346187" cy="2599753"/>
            <a:chOff x="2112889" y="351485"/>
            <a:chExt cx="1346187" cy="25997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26C664-E8CD-39FD-F421-205AA72617EE}"/>
                </a:ext>
              </a:extLst>
            </p:cNvPr>
            <p:cNvSpPr txBox="1"/>
            <p:nvPr/>
          </p:nvSpPr>
          <p:spPr>
            <a:xfrm>
              <a:off x="2112889" y="351485"/>
              <a:ext cx="745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6000" kern="1200" dirty="0">
                  <a:solidFill>
                    <a:srgbClr val="C0D2E3"/>
                  </a:solidFill>
                  <a:latin typeface="Staatliches Regular"/>
                  <a:cs typeface="Staatliches Regular"/>
                </a:rPr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233740-1D9F-F66D-2498-B5A628194DFF}"/>
                </a:ext>
              </a:extLst>
            </p:cNvPr>
            <p:cNvSpPr txBox="1"/>
            <p:nvPr/>
          </p:nvSpPr>
          <p:spPr>
            <a:xfrm>
              <a:off x="2137636" y="1409213"/>
              <a:ext cx="1321440" cy="1542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100" b="1" dirty="0">
                  <a:solidFill>
                    <a:srgbClr val="434343"/>
                  </a:solidFill>
                </a:rPr>
                <a:t>coordinating “rolling tour” </a:t>
              </a:r>
              <a:br>
                <a:rPr lang="en-US" sz="1100" b="1" dirty="0">
                  <a:solidFill>
                    <a:srgbClr val="434343"/>
                  </a:solidFill>
                </a:rPr>
              </a:br>
              <a:r>
                <a:rPr lang="en-US" sz="1100" b="1" dirty="0">
                  <a:solidFill>
                    <a:srgbClr val="434343"/>
                  </a:solidFill>
                </a:rPr>
                <a:t>of events throughout your jurisdiction.</a:t>
              </a:r>
              <a:endParaRPr lang="en-US" sz="1000" dirty="0">
                <a:solidFill>
                  <a:srgbClr val="434343"/>
                </a:solidFill>
              </a:endParaRPr>
            </a:p>
            <a:p>
              <a:pPr>
                <a:lnSpc>
                  <a:spcPts val="1200"/>
                </a:lnSpc>
                <a:spcBef>
                  <a:spcPts val="600"/>
                </a:spcBef>
              </a:pPr>
              <a:r>
                <a:rPr lang="en-US" sz="900" i="1" dirty="0">
                  <a:solidFill>
                    <a:srgbClr val="434343"/>
                  </a:solidFill>
                </a:rPr>
                <a:t>Officers visit multiple of faith-based organizations over </a:t>
              </a:r>
              <a:br>
                <a:rPr lang="en-US" sz="900" i="1" dirty="0">
                  <a:solidFill>
                    <a:srgbClr val="434343"/>
                  </a:solidFill>
                </a:rPr>
              </a:br>
              <a:r>
                <a:rPr lang="en-US" sz="900" i="1" dirty="0">
                  <a:solidFill>
                    <a:srgbClr val="434343"/>
                  </a:solidFill>
                </a:rPr>
                <a:t>the weekend.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1D75D7-745F-AF2B-F596-F6CF15D8BB5F}"/>
                </a:ext>
              </a:extLst>
            </p:cNvPr>
            <p:cNvSpPr txBox="1"/>
            <p:nvPr/>
          </p:nvSpPr>
          <p:spPr>
            <a:xfrm>
              <a:off x="2137635" y="1181214"/>
              <a:ext cx="1165837" cy="36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000"/>
                </a:lnSpc>
              </a:pPr>
              <a:r>
                <a:rPr lang="en-US" sz="2200" kern="1200" dirty="0">
                  <a:solidFill>
                    <a:srgbClr val="0E4379"/>
                  </a:solidFill>
                  <a:latin typeface="Staatliches Regular"/>
                  <a:cs typeface="Staatliches Regular"/>
                </a:rPr>
                <a:t>consider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4BC9EA5-1A25-E191-0A7F-BADE76E264DC}"/>
              </a:ext>
            </a:extLst>
          </p:cNvPr>
          <p:cNvGrpSpPr/>
          <p:nvPr/>
        </p:nvGrpSpPr>
        <p:grpSpPr>
          <a:xfrm>
            <a:off x="3802992" y="1168781"/>
            <a:ext cx="1560215" cy="2445865"/>
            <a:chOff x="3851172" y="1168781"/>
            <a:chExt cx="1560215" cy="24458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B1B687-924C-3AC2-9658-775D22BD3A12}"/>
                </a:ext>
              </a:extLst>
            </p:cNvPr>
            <p:cNvSpPr txBox="1"/>
            <p:nvPr/>
          </p:nvSpPr>
          <p:spPr>
            <a:xfrm>
              <a:off x="3851172" y="1168781"/>
              <a:ext cx="745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6000" kern="1200" dirty="0">
                  <a:solidFill>
                    <a:srgbClr val="C0D2E3"/>
                  </a:solidFill>
                  <a:latin typeface="Staatliches Regular"/>
                  <a:cs typeface="Staatliches Regular"/>
                </a:rPr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7B5753-B4CA-DDD5-7435-F249AF8E4D35}"/>
                </a:ext>
              </a:extLst>
            </p:cNvPr>
            <p:cNvSpPr txBox="1"/>
            <p:nvPr/>
          </p:nvSpPr>
          <p:spPr>
            <a:xfrm>
              <a:off x="3875918" y="2226509"/>
              <a:ext cx="1535469" cy="138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100" b="1" dirty="0">
                  <a:solidFill>
                    <a:srgbClr val="434343"/>
                  </a:solidFill>
                </a:rPr>
                <a:t>with the faith-based organizations already associated with your agency.</a:t>
              </a:r>
              <a:endParaRPr lang="en-US" sz="1000" dirty="0">
                <a:solidFill>
                  <a:srgbClr val="434343"/>
                </a:solidFill>
              </a:endParaRPr>
            </a:p>
            <a:p>
              <a:pPr>
                <a:lnSpc>
                  <a:spcPts val="1200"/>
                </a:lnSpc>
                <a:spcBef>
                  <a:spcPts val="600"/>
                </a:spcBef>
              </a:pPr>
              <a:r>
                <a:rPr lang="en-US" sz="900" i="1" dirty="0">
                  <a:solidFill>
                    <a:srgbClr val="434343"/>
                  </a:solidFill>
                </a:rPr>
                <a:t>Using existing relationships are a </a:t>
              </a:r>
              <a:br>
                <a:rPr lang="en-US" sz="900" i="1" dirty="0">
                  <a:solidFill>
                    <a:srgbClr val="434343"/>
                  </a:solidFill>
                </a:rPr>
              </a:br>
              <a:r>
                <a:rPr lang="en-US" sz="900" i="1" dirty="0">
                  <a:solidFill>
                    <a:srgbClr val="434343"/>
                  </a:solidFill>
                </a:rPr>
                <a:t>great way to create </a:t>
              </a:r>
              <a:br>
                <a:rPr lang="en-US" sz="900" i="1" dirty="0">
                  <a:solidFill>
                    <a:srgbClr val="434343"/>
                  </a:solidFill>
                </a:rPr>
              </a:br>
              <a:r>
                <a:rPr lang="en-US" sz="900" i="1" dirty="0">
                  <a:solidFill>
                    <a:srgbClr val="434343"/>
                  </a:solidFill>
                </a:rPr>
                <a:t>and build momentum.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493430-846A-E02A-49D7-0FFBC7D47C8B}"/>
                </a:ext>
              </a:extLst>
            </p:cNvPr>
            <p:cNvSpPr txBox="1"/>
            <p:nvPr/>
          </p:nvSpPr>
          <p:spPr>
            <a:xfrm>
              <a:off x="3875918" y="1998510"/>
              <a:ext cx="1165837" cy="36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000"/>
                </a:lnSpc>
              </a:pPr>
              <a:r>
                <a:rPr lang="en-US" sz="2200" kern="1200" dirty="0">
                  <a:solidFill>
                    <a:srgbClr val="0E4379"/>
                  </a:solidFill>
                  <a:latin typeface="Staatliches Regular"/>
                  <a:cs typeface="Staatliches Regular"/>
                </a:rPr>
                <a:t>organize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12B868-FF36-840D-4856-2D999AB6C56A}"/>
              </a:ext>
            </a:extLst>
          </p:cNvPr>
          <p:cNvGrpSpPr/>
          <p:nvPr/>
        </p:nvGrpSpPr>
        <p:grpSpPr>
          <a:xfrm>
            <a:off x="5634851" y="1168781"/>
            <a:ext cx="1414701" cy="2291977"/>
            <a:chOff x="5223840" y="351485"/>
            <a:chExt cx="1414701" cy="22919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484BE2-D1D5-77D7-D708-42E6755D6CCD}"/>
                </a:ext>
              </a:extLst>
            </p:cNvPr>
            <p:cNvSpPr txBox="1"/>
            <p:nvPr/>
          </p:nvSpPr>
          <p:spPr>
            <a:xfrm>
              <a:off x="5223840" y="351485"/>
              <a:ext cx="745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6000" kern="1200" dirty="0">
                  <a:solidFill>
                    <a:srgbClr val="C0D2E3"/>
                  </a:solidFill>
                  <a:latin typeface="Staatliches Regular"/>
                  <a:cs typeface="Staatliches Regular"/>
                </a:rPr>
                <a:t>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50D9CBB-2DAD-8D93-AF33-55BCFB0B6DC9}"/>
                </a:ext>
              </a:extLst>
            </p:cNvPr>
            <p:cNvSpPr txBox="1"/>
            <p:nvPr/>
          </p:nvSpPr>
          <p:spPr>
            <a:xfrm>
              <a:off x="5248587" y="1409213"/>
              <a:ext cx="1389954" cy="123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100" b="1" dirty="0">
                  <a:solidFill>
                    <a:srgbClr val="434343"/>
                  </a:solidFill>
                </a:rPr>
                <a:t>your PIO(s) closely in your planning process.</a:t>
              </a:r>
              <a:endParaRPr lang="en-US" sz="1000" dirty="0">
                <a:solidFill>
                  <a:srgbClr val="434343"/>
                </a:solidFill>
              </a:endParaRPr>
            </a:p>
            <a:p>
              <a:pPr>
                <a:lnSpc>
                  <a:spcPts val="1200"/>
                </a:lnSpc>
                <a:spcBef>
                  <a:spcPts val="600"/>
                </a:spcBef>
              </a:pPr>
              <a:r>
                <a:rPr lang="en-US" sz="900" i="1" dirty="0">
                  <a:solidFill>
                    <a:srgbClr val="434343"/>
                  </a:solidFill>
                </a:rPr>
                <a:t>Faith &amp; Blue provides outstanding imagery and stories to promote your agency.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D90FA1-160A-2574-A697-54FE2BE5B001}"/>
                </a:ext>
              </a:extLst>
            </p:cNvPr>
            <p:cNvSpPr txBox="1"/>
            <p:nvPr/>
          </p:nvSpPr>
          <p:spPr>
            <a:xfrm>
              <a:off x="5248586" y="1181214"/>
              <a:ext cx="1165837" cy="36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000"/>
                </a:lnSpc>
              </a:pPr>
              <a:r>
                <a:rPr lang="en-US" sz="2200" kern="1200" dirty="0">
                  <a:solidFill>
                    <a:srgbClr val="0E4379"/>
                  </a:solidFill>
                  <a:latin typeface="Staatliches Regular"/>
                  <a:cs typeface="Staatliches Regular"/>
                </a:rPr>
                <a:t>engage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C3D07F-4FFC-F5B8-E36E-A0906C4B131C}"/>
              </a:ext>
            </a:extLst>
          </p:cNvPr>
          <p:cNvGrpSpPr/>
          <p:nvPr/>
        </p:nvGrpSpPr>
        <p:grpSpPr>
          <a:xfrm>
            <a:off x="7321195" y="1168781"/>
            <a:ext cx="1279880" cy="2445865"/>
            <a:chOff x="7006364" y="351485"/>
            <a:chExt cx="1279880" cy="244586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2AF84D-1411-19FC-D878-1FC92D576D03}"/>
                </a:ext>
              </a:extLst>
            </p:cNvPr>
            <p:cNvSpPr txBox="1"/>
            <p:nvPr/>
          </p:nvSpPr>
          <p:spPr>
            <a:xfrm>
              <a:off x="7006364" y="351485"/>
              <a:ext cx="745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6000" kern="1200" dirty="0">
                  <a:solidFill>
                    <a:srgbClr val="C0D2E3"/>
                  </a:solidFill>
                  <a:latin typeface="Staatliches Regular"/>
                  <a:cs typeface="Staatliches Regular"/>
                </a:rPr>
                <a:t>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8F41FF-17AB-536E-173B-3ADD1DF26E46}"/>
                </a:ext>
              </a:extLst>
            </p:cNvPr>
            <p:cNvSpPr txBox="1"/>
            <p:nvPr/>
          </p:nvSpPr>
          <p:spPr>
            <a:xfrm>
              <a:off x="7031111" y="1409213"/>
              <a:ext cx="1255133" cy="1388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100" b="1" dirty="0">
                  <a:solidFill>
                    <a:srgbClr val="434343"/>
                  </a:solidFill>
                </a:rPr>
                <a:t>a lead organizer to manage Faith &amp; Blue weekend throughout your agency.</a:t>
              </a:r>
              <a:endParaRPr lang="en-US" sz="1000" dirty="0">
                <a:solidFill>
                  <a:srgbClr val="434343"/>
                </a:solidFill>
              </a:endParaRPr>
            </a:p>
            <a:p>
              <a:pPr>
                <a:lnSpc>
                  <a:spcPts val="1200"/>
                </a:lnSpc>
                <a:spcBef>
                  <a:spcPts val="600"/>
                </a:spcBef>
              </a:pPr>
              <a:r>
                <a:rPr lang="en-US" sz="900" i="1" dirty="0">
                  <a:solidFill>
                    <a:srgbClr val="434343"/>
                  </a:solidFill>
                </a:rPr>
                <a:t>This allows for continuity internally and externally.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94923DE-37C8-95AF-2956-CB7D665BD4B3}"/>
                </a:ext>
              </a:extLst>
            </p:cNvPr>
            <p:cNvSpPr txBox="1"/>
            <p:nvPr/>
          </p:nvSpPr>
          <p:spPr>
            <a:xfrm>
              <a:off x="7031110" y="1181214"/>
              <a:ext cx="1165837" cy="36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000"/>
                </a:lnSpc>
              </a:pPr>
              <a:r>
                <a:rPr lang="en-US" sz="2200" kern="1200" dirty="0">
                  <a:solidFill>
                    <a:srgbClr val="0E4379"/>
                  </a:solidFill>
                  <a:latin typeface="Staatliches Regular"/>
                  <a:cs typeface="Staatliches Regular"/>
                </a:rPr>
                <a:t>identify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2419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0A5F739-B67B-8222-69A1-CCE8E7DE3956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Action steps – partnership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AC2B4-2F3B-9BF1-ECB2-0062CD3482E8}"/>
              </a:ext>
            </a:extLst>
          </p:cNvPr>
          <p:cNvSpPr txBox="1"/>
          <p:nvPr/>
        </p:nvSpPr>
        <p:spPr>
          <a:xfrm>
            <a:off x="520804" y="598904"/>
            <a:ext cx="7566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E4379"/>
                </a:solidFill>
                <a:latin typeface="Staatliches Regular"/>
              </a:rPr>
              <a:t>Get Involved…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38EE71-85DA-4943-CC4D-C08787F82AD2}"/>
              </a:ext>
            </a:extLst>
          </p:cNvPr>
          <p:cNvGrpSpPr/>
          <p:nvPr/>
        </p:nvGrpSpPr>
        <p:grpSpPr>
          <a:xfrm>
            <a:off x="557674" y="2528157"/>
            <a:ext cx="2310888" cy="1417449"/>
            <a:chOff x="579796" y="2424247"/>
            <a:chExt cx="2310888" cy="14174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1ACA55-3E0B-50B0-528D-24DF3502681C}"/>
                </a:ext>
              </a:extLst>
            </p:cNvPr>
            <p:cNvSpPr txBox="1"/>
            <p:nvPr/>
          </p:nvSpPr>
          <p:spPr>
            <a:xfrm>
              <a:off x="579796" y="2684904"/>
              <a:ext cx="2310888" cy="1156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100" b="1" dirty="0">
                  <a:solidFill>
                    <a:srgbClr val="434343"/>
                  </a:solidFill>
                </a:rPr>
                <a:t>communication(s) to your congregation(s) urging them to partner with their local law enforcement agencies to host event(s). We can brand the planning toolkit with your logo.</a:t>
              </a:r>
              <a:endParaRPr lang="en-US" sz="900" i="1" dirty="0">
                <a:solidFill>
                  <a:srgbClr val="434343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B500B6-41BD-A06D-4874-40163D945778}"/>
                </a:ext>
              </a:extLst>
            </p:cNvPr>
            <p:cNvSpPr txBox="1"/>
            <p:nvPr/>
          </p:nvSpPr>
          <p:spPr>
            <a:xfrm>
              <a:off x="579796" y="2424247"/>
              <a:ext cx="1125008" cy="3624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000"/>
                </a:lnSpc>
              </a:pPr>
              <a:r>
                <a:rPr lang="en-US" sz="2200" kern="1200" dirty="0">
                  <a:solidFill>
                    <a:srgbClr val="0E4379"/>
                  </a:solidFill>
                  <a:latin typeface="Staatliches Regular"/>
                  <a:cs typeface="Staatliches Regular"/>
                </a:rPr>
                <a:t>send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0444FCC-A0BC-5BA8-8638-CB2FB1244374}"/>
              </a:ext>
            </a:extLst>
          </p:cNvPr>
          <p:cNvGrpSpPr/>
          <p:nvPr/>
        </p:nvGrpSpPr>
        <p:grpSpPr>
          <a:xfrm>
            <a:off x="3385646" y="2528157"/>
            <a:ext cx="1775732" cy="1417449"/>
            <a:chOff x="3285196" y="2424247"/>
            <a:chExt cx="1775732" cy="14174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1EB29E-7A62-A934-6189-FC1F5F77B2DA}"/>
                </a:ext>
              </a:extLst>
            </p:cNvPr>
            <p:cNvSpPr txBox="1"/>
            <p:nvPr/>
          </p:nvSpPr>
          <p:spPr>
            <a:xfrm>
              <a:off x="3285196" y="2684904"/>
              <a:ext cx="1775732" cy="1156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100" b="1" dirty="0">
                  <a:solidFill>
                    <a:srgbClr val="434343"/>
                  </a:solidFill>
                </a:rPr>
                <a:t>participation publicly—on your website, in newsletters, and on social media platforms, using hashtag </a:t>
              </a:r>
              <a:r>
                <a:rPr lang="en-US" sz="1100" b="1" dirty="0">
                  <a:solidFill>
                    <a:srgbClr val="0E4379"/>
                  </a:solidFill>
                </a:rPr>
                <a:t>#</a:t>
              </a:r>
              <a:r>
                <a:rPr lang="en-US" sz="1100" b="1" dirty="0" err="1">
                  <a:solidFill>
                    <a:srgbClr val="0E4379"/>
                  </a:solidFill>
                </a:rPr>
                <a:t>FaithAndBlue</a:t>
              </a:r>
              <a:endParaRPr lang="en-US" sz="900" i="1" dirty="0">
                <a:solidFill>
                  <a:srgbClr val="0E4379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379D89-FA8D-A72E-D67D-03FBFA2B0BA1}"/>
                </a:ext>
              </a:extLst>
            </p:cNvPr>
            <p:cNvSpPr txBox="1"/>
            <p:nvPr/>
          </p:nvSpPr>
          <p:spPr>
            <a:xfrm>
              <a:off x="3285196" y="2424247"/>
              <a:ext cx="1296760" cy="36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000"/>
                </a:lnSpc>
              </a:pPr>
              <a:r>
                <a:rPr lang="en-US" sz="2200" kern="1200" dirty="0">
                  <a:solidFill>
                    <a:srgbClr val="0E4379"/>
                  </a:solidFill>
                  <a:latin typeface="Staatliches Regular"/>
                  <a:cs typeface="Staatliches Regular"/>
                </a:rPr>
                <a:t>Announce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E7B646-A029-C378-51C3-FC153A83C40A}"/>
              </a:ext>
            </a:extLst>
          </p:cNvPr>
          <p:cNvGrpSpPr/>
          <p:nvPr/>
        </p:nvGrpSpPr>
        <p:grpSpPr>
          <a:xfrm>
            <a:off x="5678462" y="2528157"/>
            <a:ext cx="1071899" cy="1417449"/>
            <a:chOff x="5339872" y="2424247"/>
            <a:chExt cx="1071899" cy="141744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51C0E55-C2A2-DE79-5220-6CAA014AAEA6}"/>
                </a:ext>
              </a:extLst>
            </p:cNvPr>
            <p:cNvSpPr txBox="1"/>
            <p:nvPr/>
          </p:nvSpPr>
          <p:spPr>
            <a:xfrm>
              <a:off x="5339872" y="2684904"/>
              <a:ext cx="1071899" cy="1156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100" b="1" dirty="0">
                  <a:solidFill>
                    <a:srgbClr val="434343"/>
                  </a:solidFill>
                </a:rPr>
                <a:t>video message from your senior leader on digital platforms</a:t>
              </a:r>
              <a:endParaRPr lang="en-US" sz="900" i="1" dirty="0">
                <a:solidFill>
                  <a:srgbClr val="0E4379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1A6241-EC85-6EAA-2772-44B59ECE3C1E}"/>
                </a:ext>
              </a:extLst>
            </p:cNvPr>
            <p:cNvSpPr txBox="1"/>
            <p:nvPr/>
          </p:nvSpPr>
          <p:spPr>
            <a:xfrm>
              <a:off x="5339872" y="2424247"/>
              <a:ext cx="795457" cy="36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000"/>
                </a:lnSpc>
              </a:pPr>
              <a:r>
                <a:rPr lang="en-US" sz="2200" kern="1200" dirty="0">
                  <a:solidFill>
                    <a:srgbClr val="0E4379"/>
                  </a:solidFill>
                  <a:latin typeface="Staatliches Regular"/>
                  <a:cs typeface="Staatliches Regular"/>
                </a:rPr>
                <a:t>post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6C1E7F-D310-FE07-6A42-716749A09D83}"/>
              </a:ext>
            </a:extLst>
          </p:cNvPr>
          <p:cNvGrpSpPr/>
          <p:nvPr/>
        </p:nvGrpSpPr>
        <p:grpSpPr>
          <a:xfrm>
            <a:off x="7267444" y="2543376"/>
            <a:ext cx="1296760" cy="1417449"/>
            <a:chOff x="6861493" y="2439466"/>
            <a:chExt cx="1296760" cy="141744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7611E8-197C-F8C9-5C5B-1E33B9F63FE8}"/>
                </a:ext>
              </a:extLst>
            </p:cNvPr>
            <p:cNvSpPr txBox="1"/>
            <p:nvPr/>
          </p:nvSpPr>
          <p:spPr>
            <a:xfrm>
              <a:off x="6861493" y="2700123"/>
              <a:ext cx="1071899" cy="1156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100" b="1" dirty="0">
                  <a:solidFill>
                    <a:srgbClr val="434343"/>
                  </a:solidFill>
                </a:rPr>
                <a:t>Faith &amp; Blue national office your logo for placement on website</a:t>
              </a:r>
              <a:endParaRPr lang="en-US" sz="900" i="1" dirty="0">
                <a:solidFill>
                  <a:srgbClr val="0E4379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1BC369-5C9A-ADA2-B9C6-D6961A80C00E}"/>
                </a:ext>
              </a:extLst>
            </p:cNvPr>
            <p:cNvSpPr txBox="1"/>
            <p:nvPr/>
          </p:nvSpPr>
          <p:spPr>
            <a:xfrm>
              <a:off x="6861493" y="2439466"/>
              <a:ext cx="1296760" cy="36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000"/>
                </a:lnSpc>
              </a:pPr>
              <a:r>
                <a:rPr lang="en-US" sz="2200" kern="1200" dirty="0">
                  <a:solidFill>
                    <a:srgbClr val="0E4379"/>
                  </a:solidFill>
                  <a:latin typeface="Staatliches Regular"/>
                  <a:cs typeface="Staatliches Regular"/>
                </a:rPr>
                <a:t>send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D816BB6-A513-D363-280C-C4711F201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871" y="1572342"/>
            <a:ext cx="1005336" cy="7839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C4D9C0-FCC9-F749-89DE-C9ABAD19E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085" y="1464627"/>
            <a:ext cx="1005336" cy="8916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A6C615-C780-E2C0-B5B7-447A1FF02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274" y="1542421"/>
            <a:ext cx="700145" cy="8138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89A91A-61A6-AF2D-E9CB-E3FC8206C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37" y="1686041"/>
            <a:ext cx="891637" cy="67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70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2D73252-B7C5-DD76-BE57-4813978F57E6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The point of contact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9C68C-215E-5B01-D140-FAE58D541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427" y="947281"/>
            <a:ext cx="2480428" cy="3229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63BAE3-9D74-1022-7332-98A826D3291D}"/>
              </a:ext>
            </a:extLst>
          </p:cNvPr>
          <p:cNvSpPr txBox="1"/>
          <p:nvPr/>
        </p:nvSpPr>
        <p:spPr>
          <a:xfrm>
            <a:off x="520804" y="598904"/>
            <a:ext cx="7566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E4379"/>
                </a:solidFill>
                <a:latin typeface="Staatliches Regular"/>
              </a:rPr>
              <a:t>Designate a “Point of Contact”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F12AE6-CE8B-E4FC-D195-0E2FAB2B1808}"/>
              </a:ext>
            </a:extLst>
          </p:cNvPr>
          <p:cNvSpPr txBox="1"/>
          <p:nvPr/>
        </p:nvSpPr>
        <p:spPr>
          <a:xfrm>
            <a:off x="571500" y="1593813"/>
            <a:ext cx="5234939" cy="2621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Enables Faith &amp; Blue to streamline correspondence to your agency or organization</a:t>
            </a:r>
          </a:p>
          <a:p>
            <a:pPr marL="137160" indent="-13716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Point of Contact can change!</a:t>
            </a:r>
          </a:p>
          <a:p>
            <a:pPr marL="137160" indent="-13716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It only takes one minute! </a:t>
            </a:r>
          </a:p>
          <a:p>
            <a:pPr>
              <a:spcBef>
                <a:spcPts val="2000"/>
              </a:spcBef>
            </a:pPr>
            <a:r>
              <a:rPr lang="en-US" sz="1800" b="1" dirty="0"/>
              <a:t>Please complete the form today at:</a:t>
            </a:r>
          </a:p>
          <a:p>
            <a:pPr>
              <a:spcBef>
                <a:spcPts val="200"/>
              </a:spcBef>
            </a:pPr>
            <a:r>
              <a:rPr lang="en-US" sz="2200" b="1" dirty="0">
                <a:solidFill>
                  <a:srgbClr val="0E4379"/>
                </a:solidFill>
              </a:rPr>
              <a:t>https://</a:t>
            </a:r>
            <a:r>
              <a:rPr lang="en-US" sz="2200" b="1" dirty="0" err="1">
                <a:solidFill>
                  <a:srgbClr val="0E4379"/>
                </a:solidFill>
              </a:rPr>
              <a:t>faithandblue.org</a:t>
            </a:r>
            <a:r>
              <a:rPr lang="en-US" sz="2200" b="1" dirty="0">
                <a:solidFill>
                  <a:srgbClr val="0E4379"/>
                </a:solidFill>
              </a:rPr>
              <a:t>/</a:t>
            </a:r>
            <a:r>
              <a:rPr lang="en-US" sz="2200" b="1" dirty="0" err="1">
                <a:solidFill>
                  <a:srgbClr val="0E4379"/>
                </a:solidFill>
              </a:rPr>
              <a:t>KeyContact</a:t>
            </a:r>
            <a:endParaRPr lang="en-US" sz="2200" b="1" dirty="0">
              <a:solidFill>
                <a:srgbClr val="0E4379"/>
              </a:solidFill>
            </a:endParaRP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2493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EA594F6-498A-7787-FC6E-D13C2A3398C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Promoting your event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551AB2-1FC9-F7C9-159F-4F41E2E3A219}"/>
              </a:ext>
            </a:extLst>
          </p:cNvPr>
          <p:cNvSpPr txBox="1"/>
          <p:nvPr/>
        </p:nvSpPr>
        <p:spPr>
          <a:xfrm>
            <a:off x="1146005" y="5268076"/>
            <a:ext cx="6640897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I will have new text for here, but we’d like a headline and then bullet points that can be customized. It’s going to be about promoting the event and explain how it connects to the marquee events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8AAD6-A7D3-272C-1648-D0BE63E2E9C5}"/>
              </a:ext>
            </a:extLst>
          </p:cNvPr>
          <p:cNvSpPr txBox="1"/>
          <p:nvPr/>
        </p:nvSpPr>
        <p:spPr>
          <a:xfrm>
            <a:off x="520804" y="598904"/>
            <a:ext cx="7566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E4379"/>
                </a:solidFill>
                <a:latin typeface="Staatliches Regular"/>
              </a:rPr>
              <a:t>Headline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2CAB18-5350-0FE6-4BFA-75B499E08542}"/>
              </a:ext>
            </a:extLst>
          </p:cNvPr>
          <p:cNvGrpSpPr/>
          <p:nvPr/>
        </p:nvGrpSpPr>
        <p:grpSpPr>
          <a:xfrm>
            <a:off x="518178" y="1168781"/>
            <a:ext cx="1442549" cy="3061418"/>
            <a:chOff x="518178" y="1168781"/>
            <a:chExt cx="1442549" cy="30614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64529E-A7AB-6DC6-BC65-FE8BC6E56D2B}"/>
                </a:ext>
              </a:extLst>
            </p:cNvPr>
            <p:cNvSpPr txBox="1"/>
            <p:nvPr/>
          </p:nvSpPr>
          <p:spPr>
            <a:xfrm>
              <a:off x="518178" y="1168781"/>
              <a:ext cx="745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6000" kern="1200" dirty="0">
                  <a:solidFill>
                    <a:srgbClr val="C0D2E3"/>
                  </a:solidFill>
                  <a:latin typeface="Staatliches Regular"/>
                  <a:cs typeface="Staatliches Regular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977193-D1B2-D047-D900-80FF0D8A9F70}"/>
                </a:ext>
              </a:extLst>
            </p:cNvPr>
            <p:cNvSpPr txBox="1"/>
            <p:nvPr/>
          </p:nvSpPr>
          <p:spPr>
            <a:xfrm>
              <a:off x="542925" y="2226509"/>
              <a:ext cx="1370592" cy="2003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100" b="1" dirty="0">
                  <a:solidFill>
                    <a:srgbClr val="434343"/>
                  </a:solidFill>
                </a:rPr>
                <a:t>sentence to describe action.</a:t>
              </a:r>
              <a:endParaRPr lang="en-US" sz="1000" dirty="0">
                <a:solidFill>
                  <a:srgbClr val="434343"/>
                </a:solidFill>
              </a:endParaRPr>
            </a:p>
            <a:p>
              <a:pPr>
                <a:lnSpc>
                  <a:spcPts val="1200"/>
                </a:lnSpc>
                <a:spcBef>
                  <a:spcPts val="600"/>
                </a:spcBef>
              </a:pPr>
              <a:r>
                <a:rPr lang="en-US" sz="900" i="1" dirty="0">
                  <a:solidFill>
                    <a:srgbClr val="434343"/>
                  </a:solidFill>
                </a:rPr>
                <a:t>Additional info… </a:t>
              </a:r>
              <a:r>
                <a:rPr lang="en-US" sz="900" i="1" dirty="0" err="1">
                  <a:solidFill>
                    <a:srgbClr val="434343"/>
                  </a:solidFill>
                </a:rPr>
                <a:t>usdandae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sitatur</a:t>
              </a:r>
              <a:r>
                <a:rPr lang="en-US" sz="900" i="1" dirty="0">
                  <a:solidFill>
                    <a:srgbClr val="434343"/>
                  </a:solidFill>
                </a:rPr>
                <a:t> abo. Les </a:t>
              </a:r>
              <a:r>
                <a:rPr lang="en-US" sz="900" i="1" dirty="0" err="1">
                  <a:solidFill>
                    <a:srgbClr val="434343"/>
                  </a:solidFill>
                </a:rPr>
                <a:t>volo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verehen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imaximi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nvendit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lacieni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hitiur</a:t>
              </a:r>
              <a:r>
                <a:rPr lang="en-US" sz="900" i="1" dirty="0">
                  <a:solidFill>
                    <a:srgbClr val="434343"/>
                  </a:solidFill>
                </a:rPr>
                <a:t>? Edit es et </a:t>
              </a:r>
              <a:r>
                <a:rPr lang="en-US" sz="900" i="1" dirty="0" err="1">
                  <a:solidFill>
                    <a:srgbClr val="434343"/>
                  </a:solidFill>
                </a:rPr>
                <a:t>lacilia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tesciatiae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estio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enis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volorem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aditasp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ienducitibus</a:t>
              </a:r>
              <a:r>
                <a:rPr lang="en-US" sz="900" i="1" dirty="0">
                  <a:solidFill>
                    <a:srgbClr val="434343"/>
                  </a:solidFill>
                </a:rPr>
                <a:t> pel mod </a:t>
              </a:r>
              <a:r>
                <a:rPr lang="en-US" sz="900" i="1" dirty="0" err="1">
                  <a:solidFill>
                    <a:srgbClr val="434343"/>
                  </a:solidFill>
                </a:rPr>
                <a:t>eris</a:t>
              </a:r>
              <a:r>
                <a:rPr lang="en-US" sz="900" i="1" dirty="0">
                  <a:solidFill>
                    <a:srgbClr val="434343"/>
                  </a:solidFill>
                </a:rPr>
                <a:t> et </a:t>
              </a:r>
              <a:r>
                <a:rPr lang="en-US" sz="900" i="1" dirty="0" err="1">
                  <a:solidFill>
                    <a:srgbClr val="434343"/>
                  </a:solidFill>
                </a:rPr>
                <a:t>porrovi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duscium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aliciur</a:t>
              </a:r>
              <a:r>
                <a:rPr lang="en-US" sz="900" i="1" dirty="0">
                  <a:solidFill>
                    <a:srgbClr val="434343"/>
                  </a:solidFill>
                </a:rPr>
                <a:t>, </a:t>
              </a:r>
              <a:r>
                <a:rPr lang="en-US" sz="900" i="1" dirty="0" err="1">
                  <a:solidFill>
                    <a:srgbClr val="434343"/>
                  </a:solidFill>
                </a:rPr>
                <a:t>odi</a:t>
              </a:r>
              <a:r>
                <a:rPr lang="en-US" sz="900" i="1" dirty="0">
                  <a:solidFill>
                    <a:srgbClr val="434343"/>
                  </a:solidFill>
                </a:rPr>
                <a:t> cum </a:t>
              </a:r>
              <a:r>
                <a:rPr lang="en-US" sz="900" i="1" dirty="0" err="1">
                  <a:solidFill>
                    <a:srgbClr val="434343"/>
                  </a:solidFill>
                </a:rPr>
                <a:t>eictur</a:t>
              </a:r>
              <a:r>
                <a:rPr lang="en-US" sz="900" i="1" dirty="0">
                  <a:solidFill>
                    <a:srgbClr val="434343"/>
                  </a:solidFill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00EF9A-9E16-EA1E-7751-232777773833}"/>
                </a:ext>
              </a:extLst>
            </p:cNvPr>
            <p:cNvSpPr txBox="1"/>
            <p:nvPr/>
          </p:nvSpPr>
          <p:spPr>
            <a:xfrm>
              <a:off x="542925" y="1998510"/>
              <a:ext cx="1417802" cy="36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000"/>
                </a:lnSpc>
              </a:pPr>
              <a:r>
                <a:rPr lang="en-US" sz="2200" kern="1200" dirty="0">
                  <a:solidFill>
                    <a:srgbClr val="0E4379"/>
                  </a:solidFill>
                  <a:latin typeface="Staatliches Regular"/>
                  <a:cs typeface="Staatliches Regular"/>
                </a:rPr>
                <a:t>Action verb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F9F69B3-D913-55E3-4A39-2D5EBD1A1B65}"/>
              </a:ext>
            </a:extLst>
          </p:cNvPr>
          <p:cNvGrpSpPr/>
          <p:nvPr/>
        </p:nvGrpSpPr>
        <p:grpSpPr>
          <a:xfrm>
            <a:off x="2183795" y="1168781"/>
            <a:ext cx="1442549" cy="3061418"/>
            <a:chOff x="518178" y="1168781"/>
            <a:chExt cx="1442549" cy="306141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278AA5-909A-90D9-6956-91B517A189D7}"/>
                </a:ext>
              </a:extLst>
            </p:cNvPr>
            <p:cNvSpPr txBox="1"/>
            <p:nvPr/>
          </p:nvSpPr>
          <p:spPr>
            <a:xfrm>
              <a:off x="518178" y="1168781"/>
              <a:ext cx="745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6000" kern="1200" dirty="0">
                  <a:solidFill>
                    <a:srgbClr val="C0D2E3"/>
                  </a:solidFill>
                  <a:latin typeface="Staatliches Regular"/>
                  <a:cs typeface="Staatliches Regular"/>
                </a:rPr>
                <a:t>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3B2F2F-3085-A077-0B87-C4D6ADBB5155}"/>
                </a:ext>
              </a:extLst>
            </p:cNvPr>
            <p:cNvSpPr txBox="1"/>
            <p:nvPr/>
          </p:nvSpPr>
          <p:spPr>
            <a:xfrm>
              <a:off x="542925" y="2226509"/>
              <a:ext cx="1370592" cy="2003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100" b="1" dirty="0">
                  <a:solidFill>
                    <a:srgbClr val="434343"/>
                  </a:solidFill>
                </a:rPr>
                <a:t>sentence to describe action.</a:t>
              </a:r>
              <a:endParaRPr lang="en-US" sz="1000" dirty="0">
                <a:solidFill>
                  <a:srgbClr val="434343"/>
                </a:solidFill>
              </a:endParaRPr>
            </a:p>
            <a:p>
              <a:pPr>
                <a:lnSpc>
                  <a:spcPts val="1200"/>
                </a:lnSpc>
                <a:spcBef>
                  <a:spcPts val="600"/>
                </a:spcBef>
              </a:pPr>
              <a:r>
                <a:rPr lang="en-US" sz="900" i="1" dirty="0">
                  <a:solidFill>
                    <a:srgbClr val="434343"/>
                  </a:solidFill>
                </a:rPr>
                <a:t>Additional info… </a:t>
              </a:r>
              <a:r>
                <a:rPr lang="en-US" sz="900" i="1" dirty="0" err="1">
                  <a:solidFill>
                    <a:srgbClr val="434343"/>
                  </a:solidFill>
                </a:rPr>
                <a:t>usdandae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sitatur</a:t>
              </a:r>
              <a:r>
                <a:rPr lang="en-US" sz="900" i="1" dirty="0">
                  <a:solidFill>
                    <a:srgbClr val="434343"/>
                  </a:solidFill>
                </a:rPr>
                <a:t> abo. Les </a:t>
              </a:r>
              <a:r>
                <a:rPr lang="en-US" sz="900" i="1" dirty="0" err="1">
                  <a:solidFill>
                    <a:srgbClr val="434343"/>
                  </a:solidFill>
                </a:rPr>
                <a:t>volo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verehen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imaximi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nvendit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lacieni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hitiur</a:t>
              </a:r>
              <a:r>
                <a:rPr lang="en-US" sz="900" i="1" dirty="0">
                  <a:solidFill>
                    <a:srgbClr val="434343"/>
                  </a:solidFill>
                </a:rPr>
                <a:t>? Edit es et </a:t>
              </a:r>
              <a:r>
                <a:rPr lang="en-US" sz="900" i="1" dirty="0" err="1">
                  <a:solidFill>
                    <a:srgbClr val="434343"/>
                  </a:solidFill>
                </a:rPr>
                <a:t>lacilia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tesciatiae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estio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enis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volorem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aditasp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ienducitibus</a:t>
              </a:r>
              <a:r>
                <a:rPr lang="en-US" sz="900" i="1" dirty="0">
                  <a:solidFill>
                    <a:srgbClr val="434343"/>
                  </a:solidFill>
                </a:rPr>
                <a:t> pel mod </a:t>
              </a:r>
              <a:r>
                <a:rPr lang="en-US" sz="900" i="1" dirty="0" err="1">
                  <a:solidFill>
                    <a:srgbClr val="434343"/>
                  </a:solidFill>
                </a:rPr>
                <a:t>eris</a:t>
              </a:r>
              <a:r>
                <a:rPr lang="en-US" sz="900" i="1" dirty="0">
                  <a:solidFill>
                    <a:srgbClr val="434343"/>
                  </a:solidFill>
                </a:rPr>
                <a:t> et </a:t>
              </a:r>
              <a:r>
                <a:rPr lang="en-US" sz="900" i="1" dirty="0" err="1">
                  <a:solidFill>
                    <a:srgbClr val="434343"/>
                  </a:solidFill>
                </a:rPr>
                <a:t>porrovi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duscium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aliciur</a:t>
              </a:r>
              <a:r>
                <a:rPr lang="en-US" sz="900" i="1" dirty="0">
                  <a:solidFill>
                    <a:srgbClr val="434343"/>
                  </a:solidFill>
                </a:rPr>
                <a:t>, </a:t>
              </a:r>
              <a:r>
                <a:rPr lang="en-US" sz="900" i="1" dirty="0" err="1">
                  <a:solidFill>
                    <a:srgbClr val="434343"/>
                  </a:solidFill>
                </a:rPr>
                <a:t>odi</a:t>
              </a:r>
              <a:r>
                <a:rPr lang="en-US" sz="900" i="1" dirty="0">
                  <a:solidFill>
                    <a:srgbClr val="434343"/>
                  </a:solidFill>
                </a:rPr>
                <a:t> cum </a:t>
              </a:r>
              <a:r>
                <a:rPr lang="en-US" sz="900" i="1" dirty="0" err="1">
                  <a:solidFill>
                    <a:srgbClr val="434343"/>
                  </a:solidFill>
                </a:rPr>
                <a:t>eictur</a:t>
              </a:r>
              <a:r>
                <a:rPr lang="en-US" sz="900" i="1" dirty="0">
                  <a:solidFill>
                    <a:srgbClr val="434343"/>
                  </a:solidFill>
                </a:rPr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DBBE93-823D-96BB-21CB-A01D92E7E0C1}"/>
                </a:ext>
              </a:extLst>
            </p:cNvPr>
            <p:cNvSpPr txBox="1"/>
            <p:nvPr/>
          </p:nvSpPr>
          <p:spPr>
            <a:xfrm>
              <a:off x="542925" y="1998510"/>
              <a:ext cx="1417802" cy="36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000"/>
                </a:lnSpc>
              </a:pPr>
              <a:r>
                <a:rPr lang="en-US" sz="2200" kern="1200" dirty="0">
                  <a:solidFill>
                    <a:srgbClr val="0E4379"/>
                  </a:solidFill>
                  <a:latin typeface="Staatliches Regular"/>
                  <a:cs typeface="Staatliches Regular"/>
                </a:rPr>
                <a:t>Action verb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11CC8C-9FE7-CDDE-F022-8F88C64612F5}"/>
              </a:ext>
            </a:extLst>
          </p:cNvPr>
          <p:cNvGrpSpPr/>
          <p:nvPr/>
        </p:nvGrpSpPr>
        <p:grpSpPr>
          <a:xfrm>
            <a:off x="3849412" y="1168194"/>
            <a:ext cx="1442549" cy="3061418"/>
            <a:chOff x="518178" y="1168781"/>
            <a:chExt cx="1442549" cy="306141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30F90E-39E7-1A08-56F9-6E2ABE6EF958}"/>
                </a:ext>
              </a:extLst>
            </p:cNvPr>
            <p:cNvSpPr txBox="1"/>
            <p:nvPr/>
          </p:nvSpPr>
          <p:spPr>
            <a:xfrm>
              <a:off x="518178" y="1168781"/>
              <a:ext cx="745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6000" kern="1200" dirty="0">
                  <a:solidFill>
                    <a:srgbClr val="C0D2E3"/>
                  </a:solidFill>
                  <a:latin typeface="Staatliches Regular"/>
                  <a:cs typeface="Staatliches Regular"/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DB4992-8B90-BFD2-3F55-554333E4F68B}"/>
                </a:ext>
              </a:extLst>
            </p:cNvPr>
            <p:cNvSpPr txBox="1"/>
            <p:nvPr/>
          </p:nvSpPr>
          <p:spPr>
            <a:xfrm>
              <a:off x="542925" y="2226509"/>
              <a:ext cx="1370592" cy="2003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100" b="1" dirty="0">
                  <a:solidFill>
                    <a:srgbClr val="434343"/>
                  </a:solidFill>
                </a:rPr>
                <a:t>sentence to describe action.</a:t>
              </a:r>
              <a:endParaRPr lang="en-US" sz="1000" dirty="0">
                <a:solidFill>
                  <a:srgbClr val="434343"/>
                </a:solidFill>
              </a:endParaRPr>
            </a:p>
            <a:p>
              <a:pPr>
                <a:lnSpc>
                  <a:spcPts val="1200"/>
                </a:lnSpc>
                <a:spcBef>
                  <a:spcPts val="600"/>
                </a:spcBef>
              </a:pPr>
              <a:r>
                <a:rPr lang="en-US" sz="900" i="1" dirty="0">
                  <a:solidFill>
                    <a:srgbClr val="434343"/>
                  </a:solidFill>
                </a:rPr>
                <a:t>Additional info… </a:t>
              </a:r>
              <a:r>
                <a:rPr lang="en-US" sz="900" i="1" dirty="0" err="1">
                  <a:solidFill>
                    <a:srgbClr val="434343"/>
                  </a:solidFill>
                </a:rPr>
                <a:t>usdandae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sitatur</a:t>
              </a:r>
              <a:r>
                <a:rPr lang="en-US" sz="900" i="1" dirty="0">
                  <a:solidFill>
                    <a:srgbClr val="434343"/>
                  </a:solidFill>
                </a:rPr>
                <a:t> abo. Les </a:t>
              </a:r>
              <a:r>
                <a:rPr lang="en-US" sz="900" i="1" dirty="0" err="1">
                  <a:solidFill>
                    <a:srgbClr val="434343"/>
                  </a:solidFill>
                </a:rPr>
                <a:t>volo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verehen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imaximi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nvendit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lacieni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hitiur</a:t>
              </a:r>
              <a:r>
                <a:rPr lang="en-US" sz="900" i="1" dirty="0">
                  <a:solidFill>
                    <a:srgbClr val="434343"/>
                  </a:solidFill>
                </a:rPr>
                <a:t>? Edit es et </a:t>
              </a:r>
              <a:r>
                <a:rPr lang="en-US" sz="900" i="1" dirty="0" err="1">
                  <a:solidFill>
                    <a:srgbClr val="434343"/>
                  </a:solidFill>
                </a:rPr>
                <a:t>lacilia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tesciatiae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estio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enis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volorem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aditasp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ienducitibus</a:t>
              </a:r>
              <a:r>
                <a:rPr lang="en-US" sz="900" i="1" dirty="0">
                  <a:solidFill>
                    <a:srgbClr val="434343"/>
                  </a:solidFill>
                </a:rPr>
                <a:t> pel mod </a:t>
              </a:r>
              <a:r>
                <a:rPr lang="en-US" sz="900" i="1" dirty="0" err="1">
                  <a:solidFill>
                    <a:srgbClr val="434343"/>
                  </a:solidFill>
                </a:rPr>
                <a:t>eris</a:t>
              </a:r>
              <a:r>
                <a:rPr lang="en-US" sz="900" i="1" dirty="0">
                  <a:solidFill>
                    <a:srgbClr val="434343"/>
                  </a:solidFill>
                </a:rPr>
                <a:t> et </a:t>
              </a:r>
              <a:r>
                <a:rPr lang="en-US" sz="900" i="1" dirty="0" err="1">
                  <a:solidFill>
                    <a:srgbClr val="434343"/>
                  </a:solidFill>
                </a:rPr>
                <a:t>porrovi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duscium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aliciur</a:t>
              </a:r>
              <a:r>
                <a:rPr lang="en-US" sz="900" i="1" dirty="0">
                  <a:solidFill>
                    <a:srgbClr val="434343"/>
                  </a:solidFill>
                </a:rPr>
                <a:t>, </a:t>
              </a:r>
              <a:r>
                <a:rPr lang="en-US" sz="900" i="1" dirty="0" err="1">
                  <a:solidFill>
                    <a:srgbClr val="434343"/>
                  </a:solidFill>
                </a:rPr>
                <a:t>odi</a:t>
              </a:r>
              <a:r>
                <a:rPr lang="en-US" sz="900" i="1" dirty="0">
                  <a:solidFill>
                    <a:srgbClr val="434343"/>
                  </a:solidFill>
                </a:rPr>
                <a:t> cum </a:t>
              </a:r>
              <a:r>
                <a:rPr lang="en-US" sz="900" i="1" dirty="0" err="1">
                  <a:solidFill>
                    <a:srgbClr val="434343"/>
                  </a:solidFill>
                </a:rPr>
                <a:t>eictur</a:t>
              </a:r>
              <a:r>
                <a:rPr lang="en-US" sz="900" i="1" dirty="0">
                  <a:solidFill>
                    <a:srgbClr val="434343"/>
                  </a:solidFill>
                </a:rPr>
                <a:t>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D1DA5F-E76E-F2A7-9220-6DB83117C70E}"/>
                </a:ext>
              </a:extLst>
            </p:cNvPr>
            <p:cNvSpPr txBox="1"/>
            <p:nvPr/>
          </p:nvSpPr>
          <p:spPr>
            <a:xfrm>
              <a:off x="542925" y="1998510"/>
              <a:ext cx="1417802" cy="36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000"/>
                </a:lnSpc>
              </a:pPr>
              <a:r>
                <a:rPr lang="en-US" sz="2200" kern="1200" dirty="0">
                  <a:solidFill>
                    <a:srgbClr val="0E4379"/>
                  </a:solidFill>
                  <a:latin typeface="Staatliches Regular"/>
                  <a:cs typeface="Staatliches Regular"/>
                </a:rPr>
                <a:t>Action verb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896E4F9-0F23-57CA-F3BE-59A5FFB0D3E3}"/>
              </a:ext>
            </a:extLst>
          </p:cNvPr>
          <p:cNvGrpSpPr/>
          <p:nvPr/>
        </p:nvGrpSpPr>
        <p:grpSpPr>
          <a:xfrm>
            <a:off x="5515029" y="1168194"/>
            <a:ext cx="1442549" cy="3061418"/>
            <a:chOff x="518178" y="1168781"/>
            <a:chExt cx="1442549" cy="306141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271295-10A5-C7FC-D6C3-9ADB2BB2ACF9}"/>
                </a:ext>
              </a:extLst>
            </p:cNvPr>
            <p:cNvSpPr txBox="1"/>
            <p:nvPr/>
          </p:nvSpPr>
          <p:spPr>
            <a:xfrm>
              <a:off x="518178" y="1168781"/>
              <a:ext cx="745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6000" kern="1200" dirty="0">
                  <a:solidFill>
                    <a:srgbClr val="C0D2E3"/>
                  </a:solidFill>
                  <a:latin typeface="Staatliches Regular"/>
                  <a:cs typeface="Staatliches Regular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AEC3DB-3181-999E-573F-F5556965C749}"/>
                </a:ext>
              </a:extLst>
            </p:cNvPr>
            <p:cNvSpPr txBox="1"/>
            <p:nvPr/>
          </p:nvSpPr>
          <p:spPr>
            <a:xfrm>
              <a:off x="542925" y="2226509"/>
              <a:ext cx="1370592" cy="2003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100" b="1" dirty="0">
                  <a:solidFill>
                    <a:srgbClr val="434343"/>
                  </a:solidFill>
                </a:rPr>
                <a:t>sentence to describe action.</a:t>
              </a:r>
              <a:endParaRPr lang="en-US" sz="1000" dirty="0">
                <a:solidFill>
                  <a:srgbClr val="434343"/>
                </a:solidFill>
              </a:endParaRPr>
            </a:p>
            <a:p>
              <a:pPr>
                <a:lnSpc>
                  <a:spcPts val="1200"/>
                </a:lnSpc>
                <a:spcBef>
                  <a:spcPts val="600"/>
                </a:spcBef>
              </a:pPr>
              <a:r>
                <a:rPr lang="en-US" sz="900" i="1" dirty="0">
                  <a:solidFill>
                    <a:srgbClr val="434343"/>
                  </a:solidFill>
                </a:rPr>
                <a:t>Additional info… </a:t>
              </a:r>
              <a:r>
                <a:rPr lang="en-US" sz="900" i="1" dirty="0" err="1">
                  <a:solidFill>
                    <a:srgbClr val="434343"/>
                  </a:solidFill>
                </a:rPr>
                <a:t>usdandae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sitatur</a:t>
              </a:r>
              <a:r>
                <a:rPr lang="en-US" sz="900" i="1" dirty="0">
                  <a:solidFill>
                    <a:srgbClr val="434343"/>
                  </a:solidFill>
                </a:rPr>
                <a:t> abo. Les </a:t>
              </a:r>
              <a:r>
                <a:rPr lang="en-US" sz="900" i="1" dirty="0" err="1">
                  <a:solidFill>
                    <a:srgbClr val="434343"/>
                  </a:solidFill>
                </a:rPr>
                <a:t>volo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verehen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imaximi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nvendit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lacieni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hitiur</a:t>
              </a:r>
              <a:r>
                <a:rPr lang="en-US" sz="900" i="1" dirty="0">
                  <a:solidFill>
                    <a:srgbClr val="434343"/>
                  </a:solidFill>
                </a:rPr>
                <a:t>? Edit es et </a:t>
              </a:r>
              <a:r>
                <a:rPr lang="en-US" sz="900" i="1" dirty="0" err="1">
                  <a:solidFill>
                    <a:srgbClr val="434343"/>
                  </a:solidFill>
                </a:rPr>
                <a:t>lacilia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tesciatiae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estio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enis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volorem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aditasp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ienducitibus</a:t>
              </a:r>
              <a:r>
                <a:rPr lang="en-US" sz="900" i="1" dirty="0">
                  <a:solidFill>
                    <a:srgbClr val="434343"/>
                  </a:solidFill>
                </a:rPr>
                <a:t> pel mod </a:t>
              </a:r>
              <a:r>
                <a:rPr lang="en-US" sz="900" i="1" dirty="0" err="1">
                  <a:solidFill>
                    <a:srgbClr val="434343"/>
                  </a:solidFill>
                </a:rPr>
                <a:t>eris</a:t>
              </a:r>
              <a:r>
                <a:rPr lang="en-US" sz="900" i="1" dirty="0">
                  <a:solidFill>
                    <a:srgbClr val="434343"/>
                  </a:solidFill>
                </a:rPr>
                <a:t> et </a:t>
              </a:r>
              <a:r>
                <a:rPr lang="en-US" sz="900" i="1" dirty="0" err="1">
                  <a:solidFill>
                    <a:srgbClr val="434343"/>
                  </a:solidFill>
                </a:rPr>
                <a:t>porrovi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duscium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aliciur</a:t>
              </a:r>
              <a:r>
                <a:rPr lang="en-US" sz="900" i="1" dirty="0">
                  <a:solidFill>
                    <a:srgbClr val="434343"/>
                  </a:solidFill>
                </a:rPr>
                <a:t>, </a:t>
              </a:r>
              <a:r>
                <a:rPr lang="en-US" sz="900" i="1" dirty="0" err="1">
                  <a:solidFill>
                    <a:srgbClr val="434343"/>
                  </a:solidFill>
                </a:rPr>
                <a:t>odi</a:t>
              </a:r>
              <a:r>
                <a:rPr lang="en-US" sz="900" i="1" dirty="0">
                  <a:solidFill>
                    <a:srgbClr val="434343"/>
                  </a:solidFill>
                </a:rPr>
                <a:t> cum </a:t>
              </a:r>
              <a:r>
                <a:rPr lang="en-US" sz="900" i="1" dirty="0" err="1">
                  <a:solidFill>
                    <a:srgbClr val="434343"/>
                  </a:solidFill>
                </a:rPr>
                <a:t>eictur</a:t>
              </a:r>
              <a:r>
                <a:rPr lang="en-US" sz="900" i="1" dirty="0">
                  <a:solidFill>
                    <a:srgbClr val="434343"/>
                  </a:solidFill>
                </a:rPr>
                <a:t>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3D01E7-B7A1-33D9-0AD1-B6307E6108BD}"/>
                </a:ext>
              </a:extLst>
            </p:cNvPr>
            <p:cNvSpPr txBox="1"/>
            <p:nvPr/>
          </p:nvSpPr>
          <p:spPr>
            <a:xfrm>
              <a:off x="542925" y="1998510"/>
              <a:ext cx="1417802" cy="36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000"/>
                </a:lnSpc>
              </a:pPr>
              <a:r>
                <a:rPr lang="en-US" sz="2200" kern="1200" dirty="0">
                  <a:solidFill>
                    <a:srgbClr val="0E4379"/>
                  </a:solidFill>
                  <a:latin typeface="Staatliches Regular"/>
                  <a:cs typeface="Staatliches Regular"/>
                </a:rPr>
                <a:t>Action verb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BA0B3D-9E08-5808-F177-8A459BD01CFC}"/>
              </a:ext>
            </a:extLst>
          </p:cNvPr>
          <p:cNvGrpSpPr/>
          <p:nvPr/>
        </p:nvGrpSpPr>
        <p:grpSpPr>
          <a:xfrm>
            <a:off x="7180647" y="1168194"/>
            <a:ext cx="1442549" cy="3061418"/>
            <a:chOff x="518178" y="1168781"/>
            <a:chExt cx="1442549" cy="306141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D8913C-2C82-D14F-29B7-0DD6DCFB0866}"/>
                </a:ext>
              </a:extLst>
            </p:cNvPr>
            <p:cNvSpPr txBox="1"/>
            <p:nvPr/>
          </p:nvSpPr>
          <p:spPr>
            <a:xfrm>
              <a:off x="518178" y="1168781"/>
              <a:ext cx="7456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6000" kern="1200" dirty="0">
                  <a:solidFill>
                    <a:srgbClr val="C0D2E3"/>
                  </a:solidFill>
                  <a:latin typeface="Staatliches Regular"/>
                  <a:cs typeface="Staatliches Regular"/>
                </a:rPr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44D82D-4BB2-C9C5-D740-A2186C25DDD8}"/>
                </a:ext>
              </a:extLst>
            </p:cNvPr>
            <p:cNvSpPr txBox="1"/>
            <p:nvPr/>
          </p:nvSpPr>
          <p:spPr>
            <a:xfrm>
              <a:off x="542925" y="2226509"/>
              <a:ext cx="1370592" cy="2003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en-US" sz="1100" b="1" dirty="0">
                  <a:solidFill>
                    <a:srgbClr val="434343"/>
                  </a:solidFill>
                </a:rPr>
                <a:t>sentence to describe action.</a:t>
              </a:r>
              <a:endParaRPr lang="en-US" sz="1000" dirty="0">
                <a:solidFill>
                  <a:srgbClr val="434343"/>
                </a:solidFill>
              </a:endParaRPr>
            </a:p>
            <a:p>
              <a:pPr>
                <a:lnSpc>
                  <a:spcPts val="1200"/>
                </a:lnSpc>
                <a:spcBef>
                  <a:spcPts val="600"/>
                </a:spcBef>
              </a:pPr>
              <a:r>
                <a:rPr lang="en-US" sz="900" i="1" dirty="0">
                  <a:solidFill>
                    <a:srgbClr val="434343"/>
                  </a:solidFill>
                </a:rPr>
                <a:t>Additional info… </a:t>
              </a:r>
              <a:r>
                <a:rPr lang="en-US" sz="900" i="1" dirty="0" err="1">
                  <a:solidFill>
                    <a:srgbClr val="434343"/>
                  </a:solidFill>
                </a:rPr>
                <a:t>usdandae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sitatur</a:t>
              </a:r>
              <a:r>
                <a:rPr lang="en-US" sz="900" i="1" dirty="0">
                  <a:solidFill>
                    <a:srgbClr val="434343"/>
                  </a:solidFill>
                </a:rPr>
                <a:t> abo. Les </a:t>
              </a:r>
              <a:r>
                <a:rPr lang="en-US" sz="900" i="1" dirty="0" err="1">
                  <a:solidFill>
                    <a:srgbClr val="434343"/>
                  </a:solidFill>
                </a:rPr>
                <a:t>volo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verehen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imaximi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nvendit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lacieni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hitiur</a:t>
              </a:r>
              <a:r>
                <a:rPr lang="en-US" sz="900" i="1" dirty="0">
                  <a:solidFill>
                    <a:srgbClr val="434343"/>
                  </a:solidFill>
                </a:rPr>
                <a:t>? Edit es et </a:t>
              </a:r>
              <a:r>
                <a:rPr lang="en-US" sz="900" i="1" dirty="0" err="1">
                  <a:solidFill>
                    <a:srgbClr val="434343"/>
                  </a:solidFill>
                </a:rPr>
                <a:t>lacilia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tesciatiae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estio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enis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volorem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aditasp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ienducitibus</a:t>
              </a:r>
              <a:r>
                <a:rPr lang="en-US" sz="900" i="1" dirty="0">
                  <a:solidFill>
                    <a:srgbClr val="434343"/>
                  </a:solidFill>
                </a:rPr>
                <a:t> pel mod </a:t>
              </a:r>
              <a:r>
                <a:rPr lang="en-US" sz="900" i="1" dirty="0" err="1">
                  <a:solidFill>
                    <a:srgbClr val="434343"/>
                  </a:solidFill>
                </a:rPr>
                <a:t>eris</a:t>
              </a:r>
              <a:r>
                <a:rPr lang="en-US" sz="900" i="1" dirty="0">
                  <a:solidFill>
                    <a:srgbClr val="434343"/>
                  </a:solidFill>
                </a:rPr>
                <a:t> et </a:t>
              </a:r>
              <a:r>
                <a:rPr lang="en-US" sz="900" i="1" dirty="0" err="1">
                  <a:solidFill>
                    <a:srgbClr val="434343"/>
                  </a:solidFill>
                </a:rPr>
                <a:t>porrovi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duscium</a:t>
              </a:r>
              <a:r>
                <a:rPr lang="en-US" sz="900" i="1" dirty="0">
                  <a:solidFill>
                    <a:srgbClr val="434343"/>
                  </a:solidFill>
                </a:rPr>
                <a:t> </a:t>
              </a:r>
              <a:r>
                <a:rPr lang="en-US" sz="900" i="1" dirty="0" err="1">
                  <a:solidFill>
                    <a:srgbClr val="434343"/>
                  </a:solidFill>
                </a:rPr>
                <a:t>aliciur</a:t>
              </a:r>
              <a:r>
                <a:rPr lang="en-US" sz="900" i="1" dirty="0">
                  <a:solidFill>
                    <a:srgbClr val="434343"/>
                  </a:solidFill>
                </a:rPr>
                <a:t>, </a:t>
              </a:r>
              <a:r>
                <a:rPr lang="en-US" sz="900" i="1" dirty="0" err="1">
                  <a:solidFill>
                    <a:srgbClr val="434343"/>
                  </a:solidFill>
                </a:rPr>
                <a:t>odi</a:t>
              </a:r>
              <a:r>
                <a:rPr lang="en-US" sz="900" i="1" dirty="0">
                  <a:solidFill>
                    <a:srgbClr val="434343"/>
                  </a:solidFill>
                </a:rPr>
                <a:t> cum </a:t>
              </a:r>
              <a:r>
                <a:rPr lang="en-US" sz="900" i="1" dirty="0" err="1">
                  <a:solidFill>
                    <a:srgbClr val="434343"/>
                  </a:solidFill>
                </a:rPr>
                <a:t>eictur</a:t>
              </a:r>
              <a:r>
                <a:rPr lang="en-US" sz="900" i="1" dirty="0">
                  <a:solidFill>
                    <a:srgbClr val="434343"/>
                  </a:solidFill>
                </a:rPr>
                <a:t>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07EC7C8-CAFD-A224-5E4C-B6E593E9DEBA}"/>
                </a:ext>
              </a:extLst>
            </p:cNvPr>
            <p:cNvSpPr txBox="1"/>
            <p:nvPr/>
          </p:nvSpPr>
          <p:spPr>
            <a:xfrm>
              <a:off x="542925" y="1998510"/>
              <a:ext cx="1417802" cy="365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000"/>
                </a:lnSpc>
              </a:pPr>
              <a:r>
                <a:rPr lang="en-US" sz="2200" kern="1200" dirty="0">
                  <a:solidFill>
                    <a:srgbClr val="0E4379"/>
                  </a:solidFill>
                  <a:latin typeface="Staatliches Regular"/>
                  <a:cs typeface="Staatliches Regular"/>
                </a:rPr>
                <a:t>Action verb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9722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ED213E7D-F580-3082-5AE2-E1A52B82EADA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Sample activities schedule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29EADB-5C3C-D62E-ED9A-6EC8FD0FD7F4}"/>
              </a:ext>
            </a:extLst>
          </p:cNvPr>
          <p:cNvGrpSpPr/>
          <p:nvPr/>
        </p:nvGrpSpPr>
        <p:grpSpPr>
          <a:xfrm>
            <a:off x="548301" y="598540"/>
            <a:ext cx="1613714" cy="2986586"/>
            <a:chOff x="548301" y="598540"/>
            <a:chExt cx="1613714" cy="29865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ADF6D9-BED8-F2F1-C2C2-11CECB492516}"/>
                </a:ext>
              </a:extLst>
            </p:cNvPr>
            <p:cNvSpPr txBox="1"/>
            <p:nvPr/>
          </p:nvSpPr>
          <p:spPr>
            <a:xfrm>
              <a:off x="548301" y="598540"/>
              <a:ext cx="1443232" cy="99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E4379"/>
                  </a:solidFill>
                  <a:latin typeface="Staatliches Regular"/>
                </a:rPr>
                <a:t>Friday</a:t>
              </a:r>
            </a:p>
            <a:p>
              <a:pPr>
                <a:lnSpc>
                  <a:spcPts val="1800"/>
                </a:lnSpc>
              </a:pPr>
              <a:r>
                <a:rPr lang="en-US" sz="2600" dirty="0">
                  <a:solidFill>
                    <a:srgbClr val="0E4379"/>
                  </a:solidFill>
                  <a:latin typeface="Staatliches Regular"/>
                </a:rPr>
                <a:t>October 11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E7B896-5816-DF67-8274-8F218E75CB2A}"/>
                </a:ext>
              </a:extLst>
            </p:cNvPr>
            <p:cNvSpPr txBox="1"/>
            <p:nvPr/>
          </p:nvSpPr>
          <p:spPr>
            <a:xfrm>
              <a:off x="548301" y="1594838"/>
              <a:ext cx="1613714" cy="1990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sz="1600" dirty="0">
                  <a:solidFill>
                    <a:srgbClr val="F6C156"/>
                  </a:solidFill>
                  <a:latin typeface="Staatliches Regular"/>
                </a:rPr>
                <a:t>Event day </a:t>
              </a:r>
              <a:br>
                <a:rPr lang="en-US" sz="1600" dirty="0">
                  <a:solidFill>
                    <a:srgbClr val="F6C156"/>
                  </a:solidFill>
                  <a:latin typeface="Staatliches Regular"/>
                </a:rPr>
              </a:br>
              <a:r>
                <a:rPr lang="en-US" sz="1600" dirty="0">
                  <a:solidFill>
                    <a:srgbClr val="F6C156"/>
                  </a:solidFill>
                  <a:latin typeface="Staatliches Regular"/>
                </a:rPr>
                <a:t>kick off!</a:t>
              </a:r>
            </a:p>
            <a:p>
              <a:pPr>
                <a:lnSpc>
                  <a:spcPts val="14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 on Social Media</a:t>
              </a:r>
            </a:p>
            <a:p>
              <a:pPr>
                <a:lnSpc>
                  <a:spcPts val="1800"/>
                </a:lnSpc>
                <a:spcBef>
                  <a:spcPts val="1000"/>
                </a:spcBef>
              </a:pPr>
              <a:br>
                <a:rPr lang="en-US" dirty="0">
                  <a:solidFill>
                    <a:srgbClr val="86B4E1"/>
                  </a:solidFill>
                  <a:latin typeface="Staatliches Regular"/>
                </a:rPr>
              </a:br>
              <a:r>
                <a:rPr lang="en-US" dirty="0">
                  <a:solidFill>
                    <a:srgbClr val="86B4E1"/>
                  </a:solidFill>
                  <a:latin typeface="Staatliches Regular"/>
                </a:rPr>
                <a:t>Event 1:</a:t>
              </a:r>
            </a:p>
            <a:p>
              <a:pPr>
                <a:lnSpc>
                  <a:spcPts val="14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Visit our Seniors</a:t>
              </a:r>
            </a:p>
            <a:p>
              <a:pPr>
                <a:lnSpc>
                  <a:spcPts val="1800"/>
                </a:lnSpc>
                <a:spcBef>
                  <a:spcPts val="1000"/>
                </a:spcBef>
              </a:pPr>
              <a:r>
                <a:rPr lang="en-US" dirty="0">
                  <a:solidFill>
                    <a:srgbClr val="86B4E1"/>
                  </a:solidFill>
                  <a:latin typeface="Staatliches Regular"/>
                </a:rPr>
                <a:t>Event 2:</a:t>
              </a:r>
            </a:p>
            <a:p>
              <a:pPr>
                <a:lnSpc>
                  <a:spcPts val="14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Movie Night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03A7BA0-A378-B746-20A4-12AF6206BA60}"/>
              </a:ext>
            </a:extLst>
          </p:cNvPr>
          <p:cNvGrpSpPr/>
          <p:nvPr/>
        </p:nvGrpSpPr>
        <p:grpSpPr>
          <a:xfrm>
            <a:off x="2552861" y="598540"/>
            <a:ext cx="1997671" cy="2396681"/>
            <a:chOff x="2573469" y="598540"/>
            <a:chExt cx="1997671" cy="23966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EC0EAC-21E2-4524-0365-9601A655913A}"/>
                </a:ext>
              </a:extLst>
            </p:cNvPr>
            <p:cNvSpPr txBox="1"/>
            <p:nvPr/>
          </p:nvSpPr>
          <p:spPr>
            <a:xfrm>
              <a:off x="2573469" y="598540"/>
              <a:ext cx="1997671" cy="99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0E4379"/>
                  </a:solidFill>
                  <a:latin typeface="Staatliches Regular"/>
                </a:rPr>
                <a:t>Saturday</a:t>
              </a:r>
            </a:p>
            <a:p>
              <a:pPr>
                <a:lnSpc>
                  <a:spcPts val="1800"/>
                </a:lnSpc>
              </a:pPr>
              <a:r>
                <a:rPr lang="en-US" sz="2600" dirty="0">
                  <a:solidFill>
                    <a:srgbClr val="0E4379"/>
                  </a:solidFill>
                  <a:latin typeface="Staatliches Regular"/>
                </a:rPr>
                <a:t>October 12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4B65BB-9F1B-BFE7-26F1-BE47333125D0}"/>
                </a:ext>
              </a:extLst>
            </p:cNvPr>
            <p:cNvSpPr txBox="1"/>
            <p:nvPr/>
          </p:nvSpPr>
          <p:spPr>
            <a:xfrm>
              <a:off x="2573469" y="1594838"/>
              <a:ext cx="1613714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  <a:spcBef>
                  <a:spcPts val="1000"/>
                </a:spcBef>
              </a:pPr>
              <a:r>
                <a:rPr lang="en-US" dirty="0">
                  <a:solidFill>
                    <a:srgbClr val="86B4E1"/>
                  </a:solidFill>
                  <a:latin typeface="Staatliches Regular"/>
                </a:rPr>
                <a:t>Event 3:</a:t>
              </a:r>
            </a:p>
            <a:p>
              <a:pPr>
                <a:lnSpc>
                  <a:spcPts val="14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Athletic Event</a:t>
              </a:r>
            </a:p>
            <a:p>
              <a:pPr>
                <a:lnSpc>
                  <a:spcPts val="1400"/>
                </a:lnSpc>
                <a:spcBef>
                  <a:spcPts val="1000"/>
                </a:spcBef>
              </a:pPr>
              <a:r>
                <a:rPr lang="en-US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and/or</a:t>
              </a:r>
            </a:p>
            <a:p>
              <a:pPr>
                <a:lnSpc>
                  <a:spcPts val="1800"/>
                </a:lnSpc>
                <a:spcBef>
                  <a:spcPts val="1000"/>
                </a:spcBef>
              </a:pPr>
              <a:r>
                <a:rPr lang="en-US" dirty="0">
                  <a:solidFill>
                    <a:srgbClr val="86B4E1"/>
                  </a:solidFill>
                  <a:latin typeface="Staatliches Regular"/>
                </a:rPr>
                <a:t>Event 4:</a:t>
              </a:r>
            </a:p>
            <a:p>
              <a:pPr>
                <a:lnSpc>
                  <a:spcPts val="14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Picnic/Barbeque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130517-4A07-EDF1-E85C-E1F25B9AA569}"/>
              </a:ext>
            </a:extLst>
          </p:cNvPr>
          <p:cNvGrpSpPr/>
          <p:nvPr/>
        </p:nvGrpSpPr>
        <p:grpSpPr>
          <a:xfrm>
            <a:off x="6920911" y="598176"/>
            <a:ext cx="1674788" cy="3115190"/>
            <a:chOff x="6678798" y="598176"/>
            <a:chExt cx="1674788" cy="31151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9BD7C-E6BD-2B0A-1B53-DA3DD16C3E8E}"/>
                </a:ext>
              </a:extLst>
            </p:cNvPr>
            <p:cNvSpPr txBox="1"/>
            <p:nvPr/>
          </p:nvSpPr>
          <p:spPr>
            <a:xfrm>
              <a:off x="6678799" y="598176"/>
              <a:ext cx="1588686" cy="97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E4379"/>
                  </a:solidFill>
                  <a:effectLst/>
                  <a:uLnTx/>
                  <a:uFillTx/>
                  <a:latin typeface="Staatliches Regular"/>
                  <a:cs typeface="Arial"/>
                  <a:sym typeface="Arial"/>
                </a:rPr>
                <a:t>Monday</a:t>
              </a:r>
            </a:p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E4379"/>
                  </a:solidFill>
                  <a:effectLst/>
                  <a:uLnTx/>
                  <a:uFillTx/>
                  <a:latin typeface="Staatliches Regular"/>
                  <a:cs typeface="Arial"/>
                  <a:sym typeface="Arial"/>
                </a:rPr>
                <a:t>October 14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C92023-256A-FB1D-9F39-2E58B38CB8D6}"/>
                </a:ext>
              </a:extLst>
            </p:cNvPr>
            <p:cNvSpPr txBox="1"/>
            <p:nvPr/>
          </p:nvSpPr>
          <p:spPr>
            <a:xfrm>
              <a:off x="6678798" y="1594837"/>
              <a:ext cx="1674788" cy="2118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  <a:spcBef>
                  <a:spcPts val="1000"/>
                </a:spcBef>
              </a:pPr>
              <a:r>
                <a:rPr lang="en-US" dirty="0">
                  <a:solidFill>
                    <a:srgbClr val="86B4E1"/>
                  </a:solidFill>
                  <a:latin typeface="Staatliches Regular"/>
                </a:rPr>
                <a:t>Event 7:</a:t>
              </a:r>
            </a:p>
            <a:p>
              <a:pPr>
                <a:lnSpc>
                  <a:spcPts val="14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Law Enforcement Open House</a:t>
              </a:r>
            </a:p>
            <a:p>
              <a:pPr>
                <a:lnSpc>
                  <a:spcPts val="1800"/>
                </a:lnSpc>
                <a:spcBef>
                  <a:spcPts val="1000"/>
                </a:spcBef>
              </a:pPr>
              <a:r>
                <a:rPr lang="en-US" dirty="0">
                  <a:solidFill>
                    <a:srgbClr val="86B4E1"/>
                  </a:solidFill>
                  <a:latin typeface="Staatliches Regular"/>
                </a:rPr>
                <a:t>Event 8:</a:t>
              </a:r>
            </a:p>
            <a:p>
              <a:pPr>
                <a:lnSpc>
                  <a:spcPts val="14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Community Forum</a:t>
              </a:r>
            </a:p>
            <a:p>
              <a:pPr>
                <a:lnSpc>
                  <a:spcPts val="1800"/>
                </a:lnSpc>
                <a:spcBef>
                  <a:spcPts val="1000"/>
                </a:spcBef>
              </a:pPr>
              <a:r>
                <a:rPr lang="en-US" sz="1600" dirty="0">
                  <a:solidFill>
                    <a:srgbClr val="F6C156"/>
                  </a:solidFill>
                  <a:latin typeface="Staatliches Regular"/>
                </a:rPr>
                <a:t>Close out!</a:t>
              </a:r>
            </a:p>
            <a:p>
              <a:pPr>
                <a:lnSpc>
                  <a:spcPts val="14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Post-closing Reflections &amp; Images on Social Media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425D8B-58DC-3AB1-42E2-42D28E324F31}"/>
              </a:ext>
            </a:extLst>
          </p:cNvPr>
          <p:cNvGrpSpPr/>
          <p:nvPr/>
        </p:nvGrpSpPr>
        <p:grpSpPr>
          <a:xfrm>
            <a:off x="4941378" y="598540"/>
            <a:ext cx="1588687" cy="2217145"/>
            <a:chOff x="4626134" y="598540"/>
            <a:chExt cx="1588687" cy="221714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70B779-E0A3-E4D6-D02E-2274D2764322}"/>
                </a:ext>
              </a:extLst>
            </p:cNvPr>
            <p:cNvSpPr txBox="1"/>
            <p:nvPr/>
          </p:nvSpPr>
          <p:spPr>
            <a:xfrm>
              <a:off x="4626135" y="598540"/>
              <a:ext cx="1588686" cy="977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dirty="0">
                  <a:solidFill>
                    <a:srgbClr val="0E4379"/>
                  </a:solidFill>
                  <a:latin typeface="Staatliches Regular"/>
                </a:rPr>
                <a:t>Sun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E4379"/>
                  </a:solidFill>
                  <a:effectLst/>
                  <a:uLnTx/>
                  <a:uFillTx/>
                  <a:latin typeface="Staatliches Regular"/>
                  <a:cs typeface="Arial"/>
                  <a:sym typeface="Arial"/>
                </a:rPr>
                <a:t>day</a:t>
              </a:r>
            </a:p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dirty="0">
                  <a:ln>
                    <a:noFill/>
                  </a:ln>
                  <a:solidFill>
                    <a:srgbClr val="0E4379"/>
                  </a:solidFill>
                  <a:effectLst/>
                  <a:uLnTx/>
                  <a:uFillTx/>
                  <a:latin typeface="Staatliches Regular"/>
                  <a:cs typeface="Arial"/>
                  <a:sym typeface="Arial"/>
                </a:rPr>
                <a:t>October 13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CDFF33-9EB6-1897-0B47-220E77CB8D9A}"/>
                </a:ext>
              </a:extLst>
            </p:cNvPr>
            <p:cNvSpPr txBox="1"/>
            <p:nvPr/>
          </p:nvSpPr>
          <p:spPr>
            <a:xfrm>
              <a:off x="4626134" y="1594838"/>
              <a:ext cx="1519805" cy="1220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  <a:spcBef>
                  <a:spcPts val="1000"/>
                </a:spcBef>
              </a:pPr>
              <a:r>
                <a:rPr lang="en-US" dirty="0">
                  <a:solidFill>
                    <a:srgbClr val="86B4E1"/>
                  </a:solidFill>
                  <a:latin typeface="Staatliches Regular"/>
                </a:rPr>
                <a:t>Event 5:</a:t>
              </a:r>
            </a:p>
            <a:p>
              <a:pPr>
                <a:lnSpc>
                  <a:spcPts val="14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Rolling Tour/</a:t>
              </a:r>
              <a:b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Sending Greetings</a:t>
              </a:r>
            </a:p>
            <a:p>
              <a:pPr>
                <a:lnSpc>
                  <a:spcPts val="1800"/>
                </a:lnSpc>
                <a:spcBef>
                  <a:spcPts val="1000"/>
                </a:spcBef>
              </a:pPr>
              <a:r>
                <a:rPr lang="en-US" dirty="0">
                  <a:solidFill>
                    <a:srgbClr val="86B4E1"/>
                  </a:solidFill>
                  <a:latin typeface="Staatliches Regular"/>
                </a:rPr>
                <a:t>Event 6:</a:t>
              </a:r>
            </a:p>
            <a:p>
              <a:pPr>
                <a:lnSpc>
                  <a:spcPts val="14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Football Tailgate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2A7B37B-67C2-3269-E6A8-F2DD1F7809A7}"/>
              </a:ext>
            </a:extLst>
          </p:cNvPr>
          <p:cNvSpPr txBox="1"/>
          <p:nvPr/>
        </p:nvSpPr>
        <p:spPr>
          <a:xfrm>
            <a:off x="548301" y="3555963"/>
            <a:ext cx="5981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Events/Activities Accomplished </a:t>
            </a:r>
            <a:r>
              <a:rPr lang="en-US" sz="4000" dirty="0">
                <a:solidFill>
                  <a:srgbClr val="0E4379"/>
                </a:solidFill>
                <a:latin typeface="Staatliches Regular"/>
              </a:rPr>
              <a:t>8+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00A795-0AF8-0EDE-3C49-AB45DDD4065E}"/>
              </a:ext>
            </a:extLst>
          </p:cNvPr>
          <p:cNvCxnSpPr>
            <a:cxnSpLocks/>
          </p:cNvCxnSpPr>
          <p:nvPr/>
        </p:nvCxnSpPr>
        <p:spPr>
          <a:xfrm>
            <a:off x="2357438" y="681925"/>
            <a:ext cx="0" cy="2903201"/>
          </a:xfrm>
          <a:prstGeom prst="line">
            <a:avLst/>
          </a:prstGeom>
          <a:ln w="12700">
            <a:solidFill>
              <a:srgbClr val="86B4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F55B23-17D7-8C87-FD05-4023D45AE9B2}"/>
              </a:ext>
            </a:extLst>
          </p:cNvPr>
          <p:cNvCxnSpPr>
            <a:cxnSpLocks/>
          </p:cNvCxnSpPr>
          <p:nvPr/>
        </p:nvCxnSpPr>
        <p:spPr>
          <a:xfrm>
            <a:off x="4745955" y="681925"/>
            <a:ext cx="0" cy="2903201"/>
          </a:xfrm>
          <a:prstGeom prst="line">
            <a:avLst/>
          </a:prstGeom>
          <a:ln w="12700">
            <a:solidFill>
              <a:srgbClr val="86B4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D817EB-D643-CA58-00CF-65CFA1D4F7B3}"/>
              </a:ext>
            </a:extLst>
          </p:cNvPr>
          <p:cNvCxnSpPr>
            <a:cxnSpLocks/>
          </p:cNvCxnSpPr>
          <p:nvPr/>
        </p:nvCxnSpPr>
        <p:spPr>
          <a:xfrm>
            <a:off x="6725488" y="681925"/>
            <a:ext cx="0" cy="3386380"/>
          </a:xfrm>
          <a:prstGeom prst="line">
            <a:avLst/>
          </a:prstGeom>
          <a:ln w="12700">
            <a:solidFill>
              <a:srgbClr val="86B4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112A142-779A-B5EE-D417-D88C5B8ED403}"/>
              </a:ext>
            </a:extLst>
          </p:cNvPr>
          <p:cNvSpPr txBox="1"/>
          <p:nvPr/>
        </p:nvSpPr>
        <p:spPr>
          <a:xfrm>
            <a:off x="1385458" y="1589404"/>
            <a:ext cx="465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🎉</a:t>
            </a:r>
            <a:r>
              <a:rPr lang="en-US" sz="3000" dirty="0">
                <a:effectLst/>
              </a:rPr>
              <a:t> </a:t>
            </a:r>
            <a:endParaRPr lang="en-US" sz="3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8606C5-593F-CC30-C18D-8E4A1B9F2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77" y="2278277"/>
            <a:ext cx="876300" cy="177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4BA221-1A4A-FE4C-8460-142914951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46" y="3703467"/>
            <a:ext cx="8763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14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3C8DB18-CA49-E3E4-28B0-766E71292566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65FFA8-26EE-81F8-E6E6-C55E349EF1D7}"/>
              </a:ext>
            </a:extLst>
          </p:cNvPr>
          <p:cNvSpPr/>
          <p:nvPr/>
        </p:nvSpPr>
        <p:spPr>
          <a:xfrm>
            <a:off x="631903" y="773152"/>
            <a:ext cx="2557347" cy="322641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92CD06-12AB-E08C-C047-76D44BC3B8A3}"/>
              </a:ext>
            </a:extLst>
          </p:cNvPr>
          <p:cNvSpPr/>
          <p:nvPr/>
        </p:nvSpPr>
        <p:spPr>
          <a:xfrm>
            <a:off x="3531219" y="2839649"/>
            <a:ext cx="1360449" cy="115992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D77F1-9237-3E91-2B67-A05E8388A0B9}"/>
              </a:ext>
            </a:extLst>
          </p:cNvPr>
          <p:cNvSpPr txBox="1"/>
          <p:nvPr/>
        </p:nvSpPr>
        <p:spPr>
          <a:xfrm>
            <a:off x="3531219" y="1226634"/>
            <a:ext cx="43489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E4379"/>
                </a:solidFill>
                <a:latin typeface="Staatliches" pitchFamily="2" charset="0"/>
              </a:rPr>
              <a:t>Name Here</a:t>
            </a:r>
          </a:p>
          <a:p>
            <a:r>
              <a:rPr lang="en-US" sz="1600" dirty="0"/>
              <a:t>Title</a:t>
            </a:r>
          </a:p>
          <a:p>
            <a:r>
              <a:rPr lang="en-US" sz="1600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1461378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3DCE9C3-DA04-803E-864D-1A29662B931B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pic>
        <p:nvPicPr>
          <p:cNvPr id="3" name="Google Shape;533;p19" descr="A close up of a sign&#10;&#10;Description automatically generated">
            <a:extLst>
              <a:ext uri="{FF2B5EF4-FFF2-40B4-BE49-F238E27FC236}">
                <a16:creationId xmlns:a16="http://schemas.microsoft.com/office/drawing/2014/main" id="{6B23C597-0702-2C3A-FAB2-670855737930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01" y="865106"/>
            <a:ext cx="3594100" cy="28900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0F1593-6E7C-C181-718A-0E64E0761354}"/>
              </a:ext>
            </a:extLst>
          </p:cNvPr>
          <p:cNvSpPr txBox="1"/>
          <p:nvPr/>
        </p:nvSpPr>
        <p:spPr>
          <a:xfrm>
            <a:off x="4215264" y="755868"/>
            <a:ext cx="470757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E4379"/>
              </a:solidFill>
            </a:endParaRPr>
          </a:p>
          <a:p>
            <a:r>
              <a:rPr lang="en-US" sz="2400" b="1" dirty="0">
                <a:solidFill>
                  <a:srgbClr val="0E4379"/>
                </a:solidFill>
                <a:latin typeface="Staatliches" pitchFamily="2" charset="0"/>
              </a:rPr>
              <a:t>Jared Feuer</a:t>
            </a:r>
          </a:p>
          <a:p>
            <a:r>
              <a:rPr lang="en-US" sz="1800" dirty="0">
                <a:solidFill>
                  <a:srgbClr val="0E4379"/>
                </a:solidFill>
              </a:rPr>
              <a:t>Executive Director</a:t>
            </a:r>
            <a:endParaRPr lang="en-US" sz="1800" i="1" dirty="0">
              <a:solidFill>
                <a:srgbClr val="0E4379"/>
              </a:solidFill>
            </a:endParaRPr>
          </a:p>
          <a:p>
            <a:r>
              <a:rPr lang="en-US" sz="1800" dirty="0">
                <a:solidFill>
                  <a:srgbClr val="0E4379"/>
                </a:solidFill>
              </a:rPr>
              <a:t>jared.feuer@faithandblue.org</a:t>
            </a:r>
          </a:p>
          <a:p>
            <a:r>
              <a:rPr lang="en-US" sz="1800" dirty="0">
                <a:solidFill>
                  <a:srgbClr val="0E4379"/>
                </a:solidFill>
              </a:rPr>
              <a:t>404.605.7000</a:t>
            </a:r>
          </a:p>
          <a:p>
            <a:endParaRPr lang="en-US" sz="1800" dirty="0">
              <a:solidFill>
                <a:srgbClr val="0E4379"/>
              </a:solidFill>
            </a:endParaRPr>
          </a:p>
          <a:p>
            <a:r>
              <a:rPr lang="en-US" sz="2400" b="1" dirty="0">
                <a:solidFill>
                  <a:srgbClr val="0E4379"/>
                </a:solidFill>
                <a:latin typeface="Staatliches" pitchFamily="2" charset="0"/>
              </a:rPr>
              <a:t>Angela Yarbrough</a:t>
            </a:r>
          </a:p>
          <a:p>
            <a:r>
              <a:rPr lang="en-US" sz="1800" dirty="0">
                <a:solidFill>
                  <a:srgbClr val="0E4379"/>
                </a:solidFill>
              </a:rPr>
              <a:t>Executive Administrator</a:t>
            </a:r>
            <a:endParaRPr lang="en-US" sz="1800" i="1" dirty="0">
              <a:solidFill>
                <a:srgbClr val="0E4379"/>
              </a:solidFill>
            </a:endParaRPr>
          </a:p>
          <a:p>
            <a:r>
              <a:rPr lang="en-US" sz="1800" dirty="0">
                <a:solidFill>
                  <a:srgbClr val="0E4379"/>
                </a:solidFill>
              </a:rPr>
              <a:t>angela.yarbrough@faithandblue.org</a:t>
            </a:r>
          </a:p>
          <a:p>
            <a:r>
              <a:rPr lang="en-US" sz="1800" dirty="0">
                <a:solidFill>
                  <a:srgbClr val="0E4379"/>
                </a:solidFill>
              </a:rPr>
              <a:t>404.605.7000</a:t>
            </a:r>
          </a:p>
          <a:p>
            <a:endParaRPr lang="en-US" sz="2400" dirty="0">
              <a:solidFill>
                <a:srgbClr val="0E4379"/>
              </a:solidFill>
            </a:endParaRPr>
          </a:p>
          <a:p>
            <a:endParaRPr lang="en-US" sz="2400" dirty="0">
              <a:solidFill>
                <a:srgbClr val="0E43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86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ard with buildings and cars&#10;&#10;Description automatically generated with low confidence">
            <a:extLst>
              <a:ext uri="{FF2B5EF4-FFF2-40B4-BE49-F238E27FC236}">
                <a16:creationId xmlns:a16="http://schemas.microsoft.com/office/drawing/2014/main" id="{E3B764EC-86B1-041C-D505-FD63B1C22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" y="0"/>
            <a:ext cx="9136552" cy="5147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E3147-7756-063F-8982-55DFA153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99254"/>
            <a:ext cx="7886700" cy="221854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600" b="1" dirty="0">
                <a:solidFill>
                  <a:srgbClr val="F6C156"/>
                </a:solidFill>
                <a:latin typeface="Trade Gothic Next Cond" panose="020F0502020204030204" pitchFamily="34" charset="0"/>
                <a:cs typeface="Trade Gothic Next Cond" panose="020F0502020204030204" pitchFamily="34" charset="0"/>
              </a:rPr>
              <a:t>The mission of National Faith &amp; Blue weekend</a:t>
            </a:r>
            <a:br>
              <a:rPr lang="en-US" sz="2600" b="1" dirty="0">
                <a:solidFill>
                  <a:srgbClr val="F6C156"/>
                </a:solidFill>
                <a:latin typeface="Trade Gothic Next Cond" panose="020F0502020204030204" pitchFamily="34" charset="0"/>
                <a:cs typeface="Trade Gothic Next Cond" panose="020F0502020204030204" pitchFamily="34" charset="0"/>
              </a:rPr>
            </a:br>
            <a:r>
              <a:rPr lang="en-US" sz="2600" b="1" dirty="0">
                <a:solidFill>
                  <a:srgbClr val="F6C156"/>
                </a:solidFill>
                <a:latin typeface="Trade Gothic Next Cond" panose="020F0502020204030204" pitchFamily="34" charset="0"/>
                <a:cs typeface="Trade Gothic Next Cond" panose="020F0502020204030204" pitchFamily="34" charset="0"/>
              </a:rPr>
              <a:t>is to facilitate </a:t>
            </a:r>
            <a:r>
              <a:rPr lang="en-US" sz="2600" b="1" dirty="0">
                <a:solidFill>
                  <a:srgbClr val="FBFBFB"/>
                </a:solidFill>
                <a:latin typeface="Trade Gothic Next Cond" panose="020F0502020204030204" pitchFamily="34" charset="0"/>
                <a:cs typeface="Trade Gothic Next Cond" panose="020F0502020204030204" pitchFamily="34" charset="0"/>
              </a:rPr>
              <a:t>safer and stronger communities</a:t>
            </a:r>
            <a:br>
              <a:rPr lang="en-US" sz="2600" b="1" dirty="0">
                <a:solidFill>
                  <a:srgbClr val="86B4E1"/>
                </a:solidFill>
                <a:latin typeface="Trade Gothic Next Cond" panose="020F0502020204030204" pitchFamily="34" charset="0"/>
                <a:cs typeface="Trade Gothic Next Cond" panose="020F0502020204030204" pitchFamily="34" charset="0"/>
              </a:rPr>
            </a:br>
            <a:r>
              <a:rPr lang="en-US" sz="2600" b="1" dirty="0">
                <a:solidFill>
                  <a:srgbClr val="F6C156"/>
                </a:solidFill>
                <a:latin typeface="Trade Gothic Next Cond" panose="020F0502020204030204" pitchFamily="34" charset="0"/>
                <a:cs typeface="Trade Gothic Next Cond" panose="020F0502020204030204" pitchFamily="34" charset="0"/>
              </a:rPr>
              <a:t>by engaging law enforcement officers and local residents</a:t>
            </a:r>
            <a:br>
              <a:rPr lang="en-US" sz="2600" b="1" dirty="0">
                <a:solidFill>
                  <a:srgbClr val="F6C156"/>
                </a:solidFill>
                <a:latin typeface="Trade Gothic Next Cond" panose="020F0502020204030204" pitchFamily="34" charset="0"/>
                <a:cs typeface="Trade Gothic Next Cond" panose="020F0502020204030204" pitchFamily="34" charset="0"/>
              </a:rPr>
            </a:br>
            <a:r>
              <a:rPr lang="en-US" sz="2600" b="1" dirty="0">
                <a:solidFill>
                  <a:srgbClr val="F6C156"/>
                </a:solidFill>
                <a:latin typeface="Trade Gothic Next Cond" panose="020F0502020204030204" pitchFamily="34" charset="0"/>
                <a:cs typeface="Trade Gothic Next Cond" panose="020F0502020204030204" pitchFamily="34" charset="0"/>
              </a:rPr>
              <a:t>through the connections with faith-based organizations.</a:t>
            </a:r>
          </a:p>
        </p:txBody>
      </p:sp>
    </p:spTree>
    <p:extLst>
      <p:ext uri="{BB962C8B-B14F-4D97-AF65-F5344CB8AC3E}">
        <p14:creationId xmlns:p14="http://schemas.microsoft.com/office/powerpoint/2010/main" val="3248313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5E9D2B0-7E16-67A2-200B-7F0679643CE3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National law enforcement partners</a:t>
            </a:r>
          </a:p>
        </p:txBody>
      </p:sp>
      <p:pic>
        <p:nvPicPr>
          <p:cNvPr id="3" name="Picture 2" descr="A picture containing emblem, symbol, logo, trademark&#10;&#10;Description automatically generated">
            <a:extLst>
              <a:ext uri="{FF2B5EF4-FFF2-40B4-BE49-F238E27FC236}">
                <a16:creationId xmlns:a16="http://schemas.microsoft.com/office/drawing/2014/main" id="{FBDFD073-BDDA-7814-779F-E44EC62F2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0671"/>
            <a:ext cx="9144000" cy="341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66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5E9D2B0-7E16-67A2-200B-7F0679643CE3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State law enforcement partners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9165A2-0DE5-325F-4521-065877BAC7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06" b="17489"/>
          <a:stretch/>
        </p:blipFill>
        <p:spPr>
          <a:xfrm>
            <a:off x="0" y="509550"/>
            <a:ext cx="9144000" cy="373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30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022F3A8-3FEF-FA90-8FFA-A672E2C906A0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2023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45DBC-FDDC-10D9-0FD7-2FA048C76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3611"/>
          <a:stretch/>
        </p:blipFill>
        <p:spPr>
          <a:xfrm>
            <a:off x="0" y="0"/>
            <a:ext cx="9144000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82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6145BF1-AEDE-BC6B-EDE9-3997DCCA3947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2023 photo contest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6E2A9-89E0-DCFE-827C-85B5E68C0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278"/>
          <a:stretch/>
        </p:blipFill>
        <p:spPr>
          <a:xfrm>
            <a:off x="0" y="0"/>
            <a:ext cx="9144000" cy="435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5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3B092C0-B551-BB2B-263A-1CEFEDC297B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2023 highlights &amp; metrics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84CA4-5431-9914-36D8-86CB26C76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00"/>
          <a:stretch/>
        </p:blipFill>
        <p:spPr>
          <a:xfrm>
            <a:off x="0" y="0"/>
            <a:ext cx="91440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31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340832D-8450-C2A2-A42F-136053E5E547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Tools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47589-E3CA-9836-0639-033D8CA83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194"/>
          <a:stretch/>
        </p:blipFill>
        <p:spPr>
          <a:xfrm>
            <a:off x="0" y="0"/>
            <a:ext cx="9144000" cy="44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61581"/>
      </p:ext>
    </p:extLst>
  </p:cSld>
  <p:clrMapOvr>
    <a:masterClrMapping/>
  </p:clrMapOvr>
</p:sld>
</file>

<file path=ppt/theme/theme1.xml><?xml version="1.0" encoding="utf-8"?>
<a:theme xmlns:a="http://schemas.openxmlformats.org/drawingml/2006/main" name="World Religion Thesis by Slidesgo">
  <a:themeElements>
    <a:clrScheme name="Simple Light">
      <a:dk1>
        <a:srgbClr val="FCA08A"/>
      </a:dk1>
      <a:lt1>
        <a:srgbClr val="434343"/>
      </a:lt1>
      <a:dk2>
        <a:srgbClr val="FFD966"/>
      </a:dk2>
      <a:lt2>
        <a:srgbClr val="A2C4C9"/>
      </a:lt2>
      <a:accent1>
        <a:srgbClr val="76A5AF"/>
      </a:accent1>
      <a:accent2>
        <a:srgbClr val="FF5147"/>
      </a:accent2>
      <a:accent3>
        <a:srgbClr val="FCA08A"/>
      </a:accent3>
      <a:accent4>
        <a:srgbClr val="434343"/>
      </a:accent4>
      <a:accent5>
        <a:srgbClr val="FFD966"/>
      </a:accent5>
      <a:accent6>
        <a:srgbClr val="A2C4C9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H PP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ollux">
      <a:majorFont>
        <a:latin typeface="Bebas Neue Bold"/>
        <a:ea typeface="Spica Neue P Light"/>
        <a:cs typeface=""/>
      </a:majorFont>
      <a:minorFont>
        <a:latin typeface="Roboto"/>
        <a:ea typeface="Spica Neue P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 w="28575"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2449</TotalTime>
  <Words>965</Words>
  <Application>Microsoft Office PowerPoint</Application>
  <PresentationFormat>On-screen Show (16:9)</PresentationFormat>
  <Paragraphs>174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Bahiana</vt:lpstr>
      <vt:lpstr>Staatliches Regular</vt:lpstr>
      <vt:lpstr>Staatliches</vt:lpstr>
      <vt:lpstr>Trade Gothic Next Cond</vt:lpstr>
      <vt:lpstr>World Religion Thesis by Slidesgo</vt:lpstr>
      <vt:lpstr>AH PPT</vt:lpstr>
      <vt:lpstr>PowerPoint Presentation</vt:lpstr>
      <vt:lpstr>PowerPoint Presentation</vt:lpstr>
      <vt:lpstr>The mission of National Faith &amp; Blue weekend is to facilitate safer and stronger communities by engaging law enforcement officers and local residents through the connections with faith-based organizations.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Fox, Melissa (COPS)</dc:creator>
  <cp:lastModifiedBy>Jared Feuer</cp:lastModifiedBy>
  <cp:revision>236</cp:revision>
  <cp:lastPrinted>2022-07-10T16:20:13Z</cp:lastPrinted>
  <dcterms:created xsi:type="dcterms:W3CDTF">2022-07-11T12:45:20Z</dcterms:created>
  <dcterms:modified xsi:type="dcterms:W3CDTF">2024-06-27T19:12:35Z</dcterms:modified>
</cp:coreProperties>
</file>